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33"/>
  </p:notesMasterIdLst>
  <p:sldIdLst>
    <p:sldId id="267" r:id="rId2"/>
    <p:sldId id="328" r:id="rId3"/>
    <p:sldId id="310" r:id="rId4"/>
    <p:sldId id="288" r:id="rId5"/>
    <p:sldId id="289" r:id="rId6"/>
    <p:sldId id="329" r:id="rId7"/>
    <p:sldId id="318" r:id="rId8"/>
    <p:sldId id="317" r:id="rId9"/>
    <p:sldId id="314" r:id="rId10"/>
    <p:sldId id="312" r:id="rId11"/>
    <p:sldId id="315" r:id="rId12"/>
    <p:sldId id="316" r:id="rId13"/>
    <p:sldId id="345" r:id="rId14"/>
    <p:sldId id="346" r:id="rId15"/>
    <p:sldId id="322" r:id="rId16"/>
    <p:sldId id="331" r:id="rId17"/>
    <p:sldId id="333" r:id="rId18"/>
    <p:sldId id="336" r:id="rId19"/>
    <p:sldId id="319" r:id="rId20"/>
    <p:sldId id="338" r:id="rId21"/>
    <p:sldId id="343" r:id="rId22"/>
    <p:sldId id="344" r:id="rId23"/>
    <p:sldId id="340" r:id="rId24"/>
    <p:sldId id="341" r:id="rId25"/>
    <p:sldId id="342" r:id="rId26"/>
    <p:sldId id="323" r:id="rId27"/>
    <p:sldId id="303" r:id="rId28"/>
    <p:sldId id="304" r:id="rId29"/>
    <p:sldId id="286" r:id="rId30"/>
    <p:sldId id="348" r:id="rId31"/>
    <p:sldId id="347" r:id="rId3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201"/>
    <a:srgbClr val="C46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12" autoAdjust="0"/>
    <p:restoredTop sz="94660"/>
  </p:normalViewPr>
  <p:slideViewPr>
    <p:cSldViewPr snapToGrid="0">
      <p:cViewPr varScale="1">
        <p:scale>
          <a:sx n="70" d="100"/>
          <a:sy n="70" d="100"/>
        </p:scale>
        <p:origin x="-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98C25-A071-4726-8355-8F093BDD29EE}" type="datetimeFigureOut">
              <a:rPr lang="en-US" smtClean="0"/>
              <a:t>12-Feb-17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98E569-C240-4985-BEB3-EAE181507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63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40597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0806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6343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0" y="6356350"/>
            <a:ext cx="9144000" cy="5445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8" name="TextBox 7"/>
          <p:cNvSpPr txBox="1"/>
          <p:nvPr userDrawn="1"/>
        </p:nvSpPr>
        <p:spPr>
          <a:xfrm>
            <a:off x="1093606" y="6442502"/>
            <a:ext cx="4844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Direktorat Pembinaan </a:t>
            </a:r>
            <a:r>
              <a:rPr lang="id-ID" sz="1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Sekolah Dasar</a:t>
            </a:r>
            <a:endParaRPr lang="id-ID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08" y="6407729"/>
            <a:ext cx="361570" cy="355073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22662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114299" y="6356350"/>
            <a:ext cx="210057" cy="544514"/>
          </a:xfrm>
          <a:prstGeom prst="rect">
            <a:avLst/>
          </a:prstGeom>
          <a:solidFill>
            <a:srgbClr val="FF9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Rectangle 11"/>
          <p:cNvSpPr/>
          <p:nvPr userDrawn="1"/>
        </p:nvSpPr>
        <p:spPr>
          <a:xfrm>
            <a:off x="412687" y="6356347"/>
            <a:ext cx="88671" cy="544515"/>
          </a:xfrm>
          <a:prstGeom prst="rect">
            <a:avLst/>
          </a:prstGeom>
          <a:solidFill>
            <a:srgbClr val="FF9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/>
          <p:cNvSpPr/>
          <p:nvPr userDrawn="1"/>
        </p:nvSpPr>
        <p:spPr>
          <a:xfrm>
            <a:off x="345662" y="6356348"/>
            <a:ext cx="45719" cy="544515"/>
          </a:xfrm>
          <a:prstGeom prst="rect">
            <a:avLst/>
          </a:prstGeom>
          <a:solidFill>
            <a:srgbClr val="FF9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Rectangle 13"/>
          <p:cNvSpPr/>
          <p:nvPr userDrawn="1"/>
        </p:nvSpPr>
        <p:spPr>
          <a:xfrm>
            <a:off x="527686" y="6356348"/>
            <a:ext cx="62003" cy="544514"/>
          </a:xfrm>
          <a:prstGeom prst="rect">
            <a:avLst/>
          </a:prstGeom>
          <a:solidFill>
            <a:srgbClr val="FF9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8953500" y="6356348"/>
            <a:ext cx="135255" cy="544513"/>
          </a:xfrm>
          <a:prstGeom prst="rect">
            <a:avLst/>
          </a:prstGeom>
          <a:solidFill>
            <a:srgbClr val="FF9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0424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7696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97730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1185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5428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558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8827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052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D6465-A194-46CF-97DB-F1646C01082D}" type="datetimeFigureOut">
              <a:rPr lang="id-ID" smtClean="0"/>
              <a:t>12/02/2017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0BAE9-9201-4CC9-B99A-1524EC82D1B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6992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09210"/>
            <a:ext cx="9144000" cy="3225108"/>
          </a:xfrm>
          <a:solidFill>
            <a:srgbClr val="C00000"/>
          </a:solidFill>
        </p:spPr>
        <p:txBody>
          <a:bodyPr anchor="ctr">
            <a:noAutofit/>
          </a:bodyPr>
          <a:lstStyle/>
          <a:p>
            <a:pPr>
              <a:defRPr/>
            </a:pPr>
            <a:r>
              <a:rPr lang="en-US" sz="54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  <a:ea typeface="ＭＳ Ｐゴシック" charset="0"/>
                <a:cs typeface="Aharoni" pitchFamily="2" charset="-79"/>
              </a:rPr>
              <a:t>Pengembangan</a:t>
            </a:r>
            <a:r>
              <a:rPr lang="en-US" sz="5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  <a:ea typeface="ＭＳ Ｐゴシック" charset="0"/>
                <a:cs typeface="Aharoni" pitchFamily="2" charset="-79"/>
              </a:rPr>
              <a:t/>
            </a:r>
            <a:br>
              <a:rPr lang="en-US" sz="5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  <a:ea typeface="ＭＳ Ｐゴシック" charset="0"/>
                <a:cs typeface="Aharoni" pitchFamily="2" charset="-79"/>
              </a:rPr>
            </a:br>
            <a:r>
              <a:rPr lang="en-US" sz="5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  <a:ea typeface="ＭＳ Ｐゴシック" charset="0"/>
                <a:cs typeface="Aharoni" pitchFamily="2" charset="-79"/>
              </a:rPr>
              <a:t> </a:t>
            </a:r>
            <a:r>
              <a:rPr lang="en-US" sz="9600" b="1" dirty="0" err="1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Century Gothic" pitchFamily="34" charset="0"/>
                <a:ea typeface="ＭＳ Ｐゴシック" charset="0"/>
                <a:cs typeface="Aharoni" pitchFamily="2" charset="-79"/>
              </a:rPr>
              <a:t>Soal</a:t>
            </a:r>
            <a:r>
              <a:rPr lang="en-US" sz="9600" b="1" dirty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Century Gothic" pitchFamily="34" charset="0"/>
                <a:ea typeface="ＭＳ Ｐゴシック" charset="0"/>
                <a:cs typeface="Aharoni" pitchFamily="2" charset="-79"/>
              </a:rPr>
              <a:t> </a:t>
            </a:r>
            <a:r>
              <a:rPr lang="en-US" sz="9600" b="1" dirty="0" smtClean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Century Gothic" pitchFamily="34" charset="0"/>
                <a:ea typeface="ＭＳ Ｐゴシック" charset="0"/>
                <a:cs typeface="Aharoni" pitchFamily="2" charset="-79"/>
              </a:rPr>
              <a:t>HOTS</a:t>
            </a:r>
            <a:endParaRPr lang="id-ID" sz="5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7882" y="0"/>
            <a:ext cx="1042147" cy="1909482"/>
          </a:xfrm>
          <a:prstGeom prst="rect">
            <a:avLst/>
          </a:prstGeom>
          <a:solidFill>
            <a:srgbClr val="FF9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0796" y="1091206"/>
            <a:ext cx="6071347" cy="954932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id-ID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KEMENTERIAN PENDIDIKAN DAN KEBUDAYAAN</a:t>
            </a:r>
          </a:p>
          <a:p>
            <a:pPr algn="l">
              <a:spcBef>
                <a:spcPts val="0"/>
              </a:spcBef>
            </a:pPr>
            <a:r>
              <a:rPr lang="id-ID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DIREKTORAT JENDERAL PENDIDIKAN DASAR DAN MENENGAH</a:t>
            </a:r>
          </a:p>
          <a:p>
            <a:pPr algn="l">
              <a:spcBef>
                <a:spcPts val="0"/>
              </a:spcBef>
            </a:pPr>
            <a:r>
              <a:rPr lang="id-ID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DIREKTORAT PEMBINAAN SEKOLAH DASAR</a:t>
            </a:r>
          </a:p>
          <a:p>
            <a:pPr algn="l">
              <a:spcBef>
                <a:spcPts val="0"/>
              </a:spcBef>
            </a:pPr>
            <a:r>
              <a:rPr lang="id-ID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TAHUN 201</a:t>
            </a:r>
            <a: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id-ID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924053"/>
            <a:ext cx="860612" cy="8729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808" y="5298140"/>
            <a:ext cx="9127192" cy="282389"/>
          </a:xfrm>
          <a:prstGeom prst="rect">
            <a:avLst/>
          </a:prstGeom>
          <a:solidFill>
            <a:srgbClr val="FF9201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8404" y="5109881"/>
            <a:ext cx="9127192" cy="161365"/>
          </a:xfrm>
          <a:prstGeom prst="rect">
            <a:avLst/>
          </a:prstGeom>
          <a:solidFill>
            <a:srgbClr val="FF9201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0567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1"/>
          <p:cNvSpPr/>
          <p:nvPr/>
        </p:nvSpPr>
        <p:spPr>
          <a:xfrm>
            <a:off x="533400" y="431490"/>
            <a:ext cx="4561183" cy="68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65023" tIns="65023" rIns="65023" bIns="6502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defTabSz="914400">
              <a:defRPr sz="5000" b="1" spc="69">
                <a:solidFill>
                  <a:srgbClr val="000000"/>
                </a:solidFill>
                <a:effectLst>
                  <a:outerShdw blurRad="76200" dist="50800" dir="5400000" rotWithShape="0">
                    <a:srgbClr val="000000">
                      <a:alpha val="64999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lvl="0">
              <a:defRPr sz="1800" b="0" spc="0">
                <a:effectLst/>
              </a:defRPr>
            </a:pPr>
            <a:r>
              <a:rPr lang="en-US" sz="36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Pengertian</a:t>
            </a:r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HOTS</a:t>
            </a:r>
            <a:endParaRPr sz="36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hape 132"/>
          <p:cNvSpPr/>
          <p:nvPr/>
        </p:nvSpPr>
        <p:spPr>
          <a:xfrm>
            <a:off x="-7884" y="1116804"/>
            <a:ext cx="8923283" cy="1331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5023" tIns="65023" rIns="65023" bIns="65023">
            <a:spAutoFit/>
          </a:bodyPr>
          <a:lstStyle/>
          <a:p>
            <a:pPr marL="457200" lvl="0" indent="-339725" algn="l" defTabSz="914400">
              <a:defRPr sz="1800">
                <a:solidFill>
                  <a:srgbClr val="000000"/>
                </a:solidFill>
              </a:defRPr>
            </a:pP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	</a:t>
            </a:r>
            <a:r>
              <a:rPr lang="en-US" sz="26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K</a:t>
            </a:r>
            <a:r>
              <a:rPr sz="26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emampuan</a:t>
            </a:r>
            <a:r>
              <a:rPr sz="26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sz="26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berpikir</a:t>
            </a:r>
            <a:r>
              <a:rPr sz="26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yang </a:t>
            </a:r>
            <a:r>
              <a:rPr sz="2600" b="1" dirty="0" err="1">
                <a:latin typeface="Arial" pitchFamily="34" charset="0"/>
                <a:ea typeface="Calibri"/>
                <a:cs typeface="Arial" pitchFamily="34" charset="0"/>
                <a:sym typeface="Calibri"/>
              </a:rPr>
              <a:t>tidak</a:t>
            </a:r>
            <a:r>
              <a:rPr sz="2600" b="1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sz="26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sek</a:t>
            </a:r>
            <a:r>
              <a:rPr lang="en-US" sz="26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a</a:t>
            </a:r>
            <a:r>
              <a:rPr sz="26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dar</a:t>
            </a:r>
            <a:r>
              <a:rPr sz="26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sz="2600" dirty="0" err="1">
                <a:latin typeface="Arial" pitchFamily="34" charset="0"/>
                <a:ea typeface="Calibri"/>
                <a:cs typeface="Arial" pitchFamily="34" charset="0"/>
                <a:sym typeface="Calibri"/>
              </a:rPr>
              <a:t>mengingat</a:t>
            </a: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 (</a:t>
            </a:r>
            <a:r>
              <a:rPr sz="2600" i="1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recall</a:t>
            </a: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), </a:t>
            </a:r>
            <a:r>
              <a:rPr sz="2600" dirty="0" err="1">
                <a:latin typeface="Arial" pitchFamily="34" charset="0"/>
                <a:ea typeface="Calibri"/>
                <a:cs typeface="Arial" pitchFamily="34" charset="0"/>
                <a:sym typeface="Calibri"/>
              </a:rPr>
              <a:t>menyatakan</a:t>
            </a: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sz="2600" dirty="0" err="1">
                <a:latin typeface="Arial" pitchFamily="34" charset="0"/>
                <a:ea typeface="Calibri"/>
                <a:cs typeface="Arial" pitchFamily="34" charset="0"/>
                <a:sym typeface="Calibri"/>
              </a:rPr>
              <a:t>kembali</a:t>
            </a: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 (</a:t>
            </a:r>
            <a:r>
              <a:rPr sz="2600" i="1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restate</a:t>
            </a: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), </a:t>
            </a:r>
            <a:r>
              <a:rPr sz="26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atau</a:t>
            </a:r>
            <a:r>
              <a:rPr sz="26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sz="2600" dirty="0" err="1">
                <a:latin typeface="Arial" pitchFamily="34" charset="0"/>
                <a:ea typeface="Calibri"/>
                <a:cs typeface="Arial" pitchFamily="34" charset="0"/>
                <a:sym typeface="Calibri"/>
              </a:rPr>
              <a:t>merujuk</a:t>
            </a: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sz="2600" dirty="0" err="1">
                <a:latin typeface="Arial" pitchFamily="34" charset="0"/>
                <a:ea typeface="Calibri"/>
                <a:cs typeface="Arial" pitchFamily="34" charset="0"/>
                <a:sym typeface="Calibri"/>
              </a:rPr>
              <a:t>tanpa</a:t>
            </a: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sz="2600" dirty="0" err="1">
                <a:latin typeface="Arial" pitchFamily="34" charset="0"/>
                <a:ea typeface="Calibri"/>
                <a:cs typeface="Arial" pitchFamily="34" charset="0"/>
                <a:sym typeface="Calibri"/>
              </a:rPr>
              <a:t>melakukan</a:t>
            </a: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sz="2600" dirty="0" err="1">
                <a:latin typeface="Arial" pitchFamily="34" charset="0"/>
                <a:ea typeface="Calibri"/>
                <a:cs typeface="Arial" pitchFamily="34" charset="0"/>
                <a:sym typeface="Calibri"/>
              </a:rPr>
              <a:t>pengolahan</a:t>
            </a: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 (</a:t>
            </a:r>
            <a:r>
              <a:rPr sz="2600" i="1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recite</a:t>
            </a:r>
            <a:r>
              <a:rPr sz="2600" dirty="0">
                <a:latin typeface="Arial" pitchFamily="34" charset="0"/>
                <a:ea typeface="Calibri"/>
                <a:cs typeface="Arial" pitchFamily="34" charset="0"/>
                <a:sym typeface="Calibri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410571" y="2684325"/>
            <a:ext cx="838199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Soal-soal</a:t>
            </a:r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HOTS</a:t>
            </a:r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mengukur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kemampuan</a:t>
            </a:r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2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arenR"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transfer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konsep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konsep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lainnya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, 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arenR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memproses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menerapkan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informasi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, 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arenR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mencari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kaitan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berbagai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informasi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berbeda-beda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, 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arenR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menggunakan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informasi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menyelesaikan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, 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arenR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menelaah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ide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informasi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kritis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7918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024035" y="1672993"/>
            <a:ext cx="7277250" cy="38005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AU" sz="2400" b="1" dirty="0" err="1" smtClean="0">
                <a:latin typeface="Arial" pitchFamily="34" charset="0"/>
                <a:cs typeface="Arial" pitchFamily="34" charset="0"/>
              </a:rPr>
              <a:t>Mengukur</a:t>
            </a:r>
            <a:r>
              <a:rPr lang="en-A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AU" sz="2400" b="1" dirty="0" err="1">
                <a:latin typeface="Arial" pitchFamily="34" charset="0"/>
                <a:cs typeface="Arial" pitchFamily="34" charset="0"/>
              </a:rPr>
              <a:t>kemampuan</a:t>
            </a:r>
            <a:r>
              <a:rPr lang="en-A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400" b="1" dirty="0" err="1">
                <a:latin typeface="Arial" pitchFamily="34" charset="0"/>
                <a:cs typeface="Arial" pitchFamily="34" charset="0"/>
              </a:rPr>
              <a:t>berpikir</a:t>
            </a:r>
            <a:r>
              <a:rPr lang="en-A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400" b="1" dirty="0" err="1">
                <a:latin typeface="Arial" pitchFamily="34" charset="0"/>
                <a:cs typeface="Arial" pitchFamily="34" charset="0"/>
              </a:rPr>
              <a:t>tingkat</a:t>
            </a:r>
            <a:r>
              <a:rPr lang="en-A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400" b="1" dirty="0" err="1" smtClean="0">
                <a:latin typeface="Arial" pitchFamily="34" charset="0"/>
                <a:cs typeface="Arial" pitchFamily="34" charset="0"/>
              </a:rPr>
              <a:t>tinggi</a:t>
            </a:r>
            <a:r>
              <a:rPr lang="en-AU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sv-SE" sz="2400" b="1" dirty="0">
                <a:latin typeface="Arial" pitchFamily="34" charset="0"/>
                <a:cs typeface="Arial" pitchFamily="34" charset="0"/>
              </a:rPr>
              <a:t>meminimalkan aspek </a:t>
            </a:r>
            <a:r>
              <a:rPr lang="sv-SE" sz="2400" b="1" dirty="0" smtClean="0">
                <a:latin typeface="Arial" pitchFamily="34" charset="0"/>
                <a:cs typeface="Arial" pitchFamily="34" charset="0"/>
              </a:rPr>
              <a:t>mengingat dan memahami 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 startAt="2"/>
              <a:defRPr/>
            </a:pPr>
            <a:r>
              <a:rPr lang="en-AU" sz="2400" b="1" dirty="0" err="1" smtClean="0">
                <a:latin typeface="Arial" pitchFamily="34" charset="0"/>
                <a:cs typeface="Arial" pitchFamily="34" charset="0"/>
              </a:rPr>
              <a:t>Berbasis</a:t>
            </a:r>
            <a:r>
              <a:rPr lang="en-A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AU" sz="2400" b="1" dirty="0" err="1">
                <a:latin typeface="Arial" pitchFamily="34" charset="0"/>
                <a:cs typeface="Arial" pitchFamily="34" charset="0"/>
              </a:rPr>
              <a:t>permasalahan</a:t>
            </a:r>
            <a:r>
              <a:rPr lang="en-A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400" b="1" dirty="0" err="1" smtClean="0">
                <a:latin typeface="Arial" pitchFamily="34" charset="0"/>
                <a:cs typeface="Arial" pitchFamily="34" charset="0"/>
              </a:rPr>
              <a:t>kontekstual</a:t>
            </a:r>
            <a:r>
              <a:rPr lang="en-AU" sz="24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 startAt="2"/>
              <a:defRPr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Stimulus menarik;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 startAt="2"/>
              <a:defRPr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Tidak Familiar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 startAt="2"/>
              <a:defRPr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Kebaruan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endParaRPr lang="en-A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52349" y="597298"/>
            <a:ext cx="7420621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A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Karakteristik</a:t>
            </a:r>
            <a:r>
              <a:rPr lang="en-AU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AU" sz="48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Soal</a:t>
            </a:r>
            <a:r>
              <a:rPr lang="en-AU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HOTS</a:t>
            </a:r>
            <a:endParaRPr lang="en-AU" sz="4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0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title"/>
          </p:nvPr>
        </p:nvSpPr>
        <p:spPr>
          <a:xfrm>
            <a:off x="556597" y="815454"/>
            <a:ext cx="8229600" cy="4816475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‘Difficulty’ 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 NOT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same as higher-order thinking.</a:t>
            </a:r>
            <a:b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 err="1">
                <a:latin typeface="Arial" pitchFamily="34" charset="0"/>
                <a:cs typeface="Arial" pitchFamily="34" charset="0"/>
              </a:rPr>
              <a:t>Mengetahui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arti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kata yang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jarang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mungkin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sulit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tetapi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bukanlah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>
                <a:latin typeface="Arial" pitchFamily="34" charset="0"/>
                <a:cs typeface="Arial" pitchFamily="34" charset="0"/>
              </a:rPr>
              <a:t>Higher-Order Thinking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kecuali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melibatkan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proses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bernalar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seperti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mencari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arti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konteks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/stimulus).</a:t>
            </a:r>
            <a:br>
              <a:rPr lang="en-US" sz="3600" dirty="0">
                <a:latin typeface="Arial" pitchFamily="34" charset="0"/>
                <a:cs typeface="Arial" pitchFamily="34" charset="0"/>
              </a:rPr>
            </a:br>
            <a:endParaRPr lang="en-US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83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447800"/>
            <a:ext cx="7901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Menjabarkan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KD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Menjadi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IPK 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Indikator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Soal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133600"/>
            <a:ext cx="7620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Esensi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IPK: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pembelajaran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materi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pelajaran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faktual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konseptual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prosedural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metakognitif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langkah-langkah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pembelajaran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media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belajar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bentuk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instrumen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penilaian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533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Beberapa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Tantangan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:</a:t>
            </a:r>
            <a:endParaRPr lang="en-U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9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8411" y="61978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Menyusun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stimulus HOTS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9411" y="1221420"/>
            <a:ext cx="7924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eriod"/>
            </a:pPr>
            <a:r>
              <a:rPr lang="en-US" sz="2400" dirty="0" err="1" smtClean="0">
                <a:latin typeface="Cambria" pitchFamily="18" charset="0"/>
              </a:rPr>
              <a:t>Pilihlah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beberapa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informasi</a:t>
            </a:r>
            <a:r>
              <a:rPr lang="en-US" sz="2400" dirty="0" smtClean="0">
                <a:latin typeface="Cambria" pitchFamily="18" charset="0"/>
              </a:rPr>
              <a:t>  </a:t>
            </a:r>
            <a:r>
              <a:rPr lang="en-US" sz="2400" dirty="0" err="1" smtClean="0">
                <a:latin typeface="Cambria" pitchFamily="18" charset="0"/>
              </a:rPr>
              <a:t>dapat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berupa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gambar</a:t>
            </a:r>
            <a:r>
              <a:rPr lang="en-US" sz="2400" dirty="0" smtClean="0">
                <a:latin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</a:rPr>
              <a:t>grafik</a:t>
            </a:r>
            <a:r>
              <a:rPr lang="en-US" sz="2400" dirty="0" smtClean="0">
                <a:latin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</a:rPr>
              <a:t>tabel</a:t>
            </a:r>
            <a:r>
              <a:rPr lang="en-US" sz="2400" dirty="0" smtClean="0">
                <a:latin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</a:rPr>
              <a:t>wacana</a:t>
            </a:r>
            <a:r>
              <a:rPr lang="en-US" sz="2400" dirty="0" smtClean="0">
                <a:latin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</a:rPr>
              <a:t>dll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smtClean="0">
                <a:latin typeface="Cambria" pitchFamily="18" charset="0"/>
              </a:rPr>
              <a:t>yang </a:t>
            </a:r>
            <a:r>
              <a:rPr lang="en-US" sz="2400" dirty="0" err="1" smtClean="0">
                <a:latin typeface="Cambria" pitchFamily="18" charset="0"/>
              </a:rPr>
              <a:t>memiliki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keterkaitan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dalam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sebuah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kasus</a:t>
            </a:r>
            <a:r>
              <a:rPr lang="en-US" sz="2400" dirty="0" smtClean="0">
                <a:latin typeface="Cambria" pitchFamily="18" charset="0"/>
              </a:rPr>
              <a:t>.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Stimulus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hendaknya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menuntut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kemampuan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menginterpretasi</a:t>
            </a:r>
            <a:r>
              <a:rPr lang="en-US" sz="2400" dirty="0" smtClean="0">
                <a:latin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</a:rPr>
              <a:t>mencari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hubungan</a:t>
            </a:r>
            <a:r>
              <a:rPr lang="en-US" sz="2400" dirty="0" smtClean="0">
                <a:latin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</a:rPr>
              <a:t>menganalisis</a:t>
            </a:r>
            <a:r>
              <a:rPr lang="en-US" sz="2400" dirty="0" smtClean="0">
                <a:latin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</a:rPr>
              <a:t>menyimpulkan</a:t>
            </a:r>
            <a:r>
              <a:rPr lang="en-US" sz="2400" dirty="0" smtClean="0">
                <a:latin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</a:rPr>
              <a:t>atau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menciptakan</a:t>
            </a:r>
            <a:r>
              <a:rPr lang="en-US" sz="2400" dirty="0" smtClean="0">
                <a:latin typeface="Cambria" pitchFamily="18" charset="0"/>
              </a:rPr>
              <a:t>.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2400" dirty="0" err="1" smtClean="0">
                <a:latin typeface="Cambria" pitchFamily="18" charset="0"/>
              </a:rPr>
              <a:t>Pilihlah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kasus</a:t>
            </a:r>
            <a:r>
              <a:rPr lang="en-US" sz="2400" dirty="0" smtClean="0">
                <a:latin typeface="Cambria" pitchFamily="18" charset="0"/>
              </a:rPr>
              <a:t>/</a:t>
            </a:r>
            <a:r>
              <a:rPr lang="en-US" sz="2400" dirty="0" err="1" smtClean="0">
                <a:latin typeface="Cambria" pitchFamily="18" charset="0"/>
              </a:rPr>
              <a:t>permasalahan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konstekstual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dan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menarik</a:t>
            </a:r>
            <a:r>
              <a:rPr lang="en-US" sz="2400" dirty="0" smtClean="0">
                <a:latin typeface="Cambria" pitchFamily="18" charset="0"/>
              </a:rPr>
              <a:t> (</a:t>
            </a:r>
            <a:r>
              <a:rPr lang="en-US" sz="2400" dirty="0" err="1" smtClean="0">
                <a:latin typeface="Cambria" pitchFamily="18" charset="0"/>
              </a:rPr>
              <a:t>terkini</a:t>
            </a:r>
            <a:r>
              <a:rPr lang="en-US" sz="2400" dirty="0" smtClean="0">
                <a:latin typeface="Cambria" pitchFamily="18" charset="0"/>
              </a:rPr>
              <a:t>) </a:t>
            </a:r>
            <a:r>
              <a:rPr lang="en-US" sz="2400" dirty="0" err="1" smtClean="0">
                <a:latin typeface="Cambria" pitchFamily="18" charset="0"/>
              </a:rPr>
              <a:t>memotivasi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peserta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didik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untuk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membaca</a:t>
            </a:r>
            <a:r>
              <a:rPr lang="en-US" sz="2400" dirty="0" smtClean="0">
                <a:latin typeface="Cambria" pitchFamily="18" charset="0"/>
              </a:rPr>
              <a:t>. </a:t>
            </a:r>
            <a:r>
              <a:rPr lang="en-US" sz="2400" dirty="0" err="1" smtClean="0">
                <a:latin typeface="Cambria" pitchFamily="18" charset="0"/>
              </a:rPr>
              <a:t>Pengecualian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untuk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mapel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Bahasa</a:t>
            </a:r>
            <a:r>
              <a:rPr lang="en-US" sz="2400" dirty="0" smtClean="0">
                <a:latin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</a:rPr>
              <a:t>Sejarah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boleh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tidak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kontekstual</a:t>
            </a:r>
            <a:r>
              <a:rPr lang="en-US" sz="2400" dirty="0" smtClean="0">
                <a:latin typeface="Cambria" pitchFamily="18" charset="0"/>
              </a:rPr>
              <a:t>.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2400" dirty="0" err="1" smtClean="0">
                <a:latin typeface="Cambria" pitchFamily="18" charset="0"/>
              </a:rPr>
              <a:t>Terkait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langsung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dengan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pertanyaan</a:t>
            </a:r>
            <a:r>
              <a:rPr lang="en-US" sz="2400" dirty="0" smtClean="0">
                <a:latin typeface="Cambria" pitchFamily="18" charset="0"/>
              </a:rPr>
              <a:t> (</a:t>
            </a:r>
            <a:r>
              <a:rPr lang="en-US" sz="2400" dirty="0" err="1" smtClean="0">
                <a:latin typeface="Cambria" pitchFamily="18" charset="0"/>
              </a:rPr>
              <a:t>pokok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soal</a:t>
            </a:r>
            <a:r>
              <a:rPr lang="en-US" sz="2400" dirty="0" smtClean="0">
                <a:latin typeface="Cambria" pitchFamily="18" charset="0"/>
              </a:rPr>
              <a:t>), </a:t>
            </a:r>
            <a:r>
              <a:rPr lang="en-US" sz="2400" dirty="0" err="1" smtClean="0">
                <a:latin typeface="Cambria" pitchFamily="18" charset="0"/>
              </a:rPr>
              <a:t>berfungsi</a:t>
            </a:r>
            <a:r>
              <a:rPr lang="en-US" sz="2400" dirty="0" smtClean="0">
                <a:latin typeface="Cambria" pitchFamily="18" charset="0"/>
              </a:rPr>
              <a:t>.</a:t>
            </a:r>
            <a:endParaRPr lang="en-US" sz="24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05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3961" y="1457980"/>
            <a:ext cx="837708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Menganalisis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KD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dibuatkan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HOTS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Menyusun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kisi-kisi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soal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Memilih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stimulus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menarik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kontekstual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Menulis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butir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pertanyaan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kartu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sesuai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kisi-kisi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soal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Butir-butir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pertanyaan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ditulis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agar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sesuai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kaidah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penulisan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butir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soal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Membuat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pedoman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penskoran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kunci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jawaban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78236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/>
          <a:p>
            <a:r>
              <a:rPr lang="en-US" sz="2800" b="1" spc="150" dirty="0" err="1" smtClean="0">
                <a:ln w="11430">
                  <a:noFill/>
                </a:ln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Langkah-langkah</a:t>
            </a:r>
            <a:r>
              <a:rPr lang="en-US" sz="2800" b="1" spc="150" dirty="0" smtClean="0">
                <a:ln w="11430">
                  <a:noFill/>
                </a:ln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150" dirty="0" err="1" smtClean="0">
                <a:ln w="11430">
                  <a:noFill/>
                </a:ln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Menyusun</a:t>
            </a:r>
            <a:r>
              <a:rPr lang="en-US" sz="2800" b="1" spc="150" dirty="0" smtClean="0">
                <a:ln w="11430">
                  <a:noFill/>
                </a:ln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150" dirty="0" err="1" smtClean="0">
                <a:ln w="11430">
                  <a:noFill/>
                </a:ln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Soal</a:t>
            </a:r>
            <a:r>
              <a:rPr lang="en-US" sz="2800" b="1" spc="150" dirty="0" smtClean="0">
                <a:ln w="11430">
                  <a:noFill/>
                </a:ln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HOTS </a:t>
            </a:r>
            <a:endParaRPr lang="en-US" sz="2800" b="1" i="1" dirty="0">
              <a:ln w="12700">
                <a:noFill/>
                <a:prstDash val="solid"/>
              </a:ln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28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865" y="1944672"/>
            <a:ext cx="87482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44513" indent="-544513"/>
            <a:r>
              <a:rPr lang="id-ID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2.  Berikan Pertanyaan yang terkait analisa visual</a:t>
            </a:r>
            <a:endParaRPr lang="en-US" sz="2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407" y="2729909"/>
            <a:ext cx="41434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d-ID" dirty="0" smtClean="0"/>
          </a:p>
          <a:p>
            <a:r>
              <a:rPr lang="en-US" dirty="0" err="1" smtClean="0"/>
              <a:t>Bukan</a:t>
            </a:r>
            <a:r>
              <a:rPr lang="en-US" dirty="0" smtClean="0"/>
              <a:t> HOTS</a:t>
            </a:r>
            <a:endParaRPr lang="id-ID" dirty="0" smtClean="0"/>
          </a:p>
          <a:p>
            <a:r>
              <a:rPr lang="id-ID" dirty="0" smtClean="0"/>
              <a:t>Apakah peran burung elang dalam suatu rantai makanan?</a:t>
            </a:r>
          </a:p>
          <a:p>
            <a:endParaRPr lang="id-ID" dirty="0" smtClean="0"/>
          </a:p>
          <a:p>
            <a:r>
              <a:rPr lang="en-US" dirty="0" smtClean="0"/>
              <a:t>HOTS</a:t>
            </a:r>
            <a:endParaRPr lang="id-ID" dirty="0" smtClean="0"/>
          </a:p>
          <a:p>
            <a:r>
              <a:rPr lang="id-ID" dirty="0" smtClean="0">
                <a:solidFill>
                  <a:srgbClr val="FF0000"/>
                </a:solidFill>
              </a:rPr>
              <a:t>Seorang ilmuwan berhasil menemukan pestisida ampuh pembasmi ulat</a:t>
            </a:r>
            <a:r>
              <a:rPr lang="id-ID" dirty="0" smtClean="0"/>
              <a:t> sehingga jumlah ulat menurun dengan drastis. Apakah yang akan terjadi kepada elang?</a:t>
            </a:r>
          </a:p>
          <a:p>
            <a:endParaRPr lang="id-ID" dirty="0"/>
          </a:p>
        </p:txBody>
      </p:sp>
      <p:pic>
        <p:nvPicPr>
          <p:cNvPr id="8" name="Picture 7" descr="contoh%2520rantai%2520makanan%255B5%255D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001836" y="2839524"/>
            <a:ext cx="3652141" cy="261099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66220" y="2242165"/>
            <a:ext cx="8255183" cy="487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dirty="0" smtClean="0">
                <a:solidFill>
                  <a:schemeClr val="bg2">
                    <a:lumMod val="25000"/>
                  </a:schemeClr>
                </a:solidFill>
              </a:rPr>
              <a:t>Melalui analisa visual bagan yang kompleks, maka tingkat berfikir ordenya lebih tinggi</a:t>
            </a:r>
            <a:endParaRPr lang="id-ID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Tips Menyusun Soal HOTS</a:t>
            </a:r>
            <a:endParaRPr lang="id-ID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2381" y="981029"/>
            <a:ext cx="76377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44513" indent="-544513"/>
            <a:r>
              <a:rPr lang="id-ID" sz="2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1. </a:t>
            </a:r>
            <a:r>
              <a:rPr lang="id-ID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Gunakan Konteks Dunia Nyata</a:t>
            </a:r>
            <a:endParaRPr lang="en-US" sz="2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66220" y="1276740"/>
            <a:ext cx="6671081" cy="43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</a:t>
            </a:r>
            <a:r>
              <a:rPr lang="id-ID" dirty="0" smtClean="0">
                <a:solidFill>
                  <a:schemeClr val="bg2">
                    <a:lumMod val="25000"/>
                  </a:schemeClr>
                </a:solidFill>
              </a:rPr>
              <a:t>enyajian kasus nyata memungkinkan proses menelaah informasi</a:t>
            </a:r>
            <a:endParaRPr lang="id-ID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9876" y="861183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d-ID" dirty="0" smtClean="0"/>
          </a:p>
          <a:p>
            <a:endParaRPr lang="id-ID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2678299" y="3771535"/>
            <a:ext cx="1975142" cy="489397"/>
          </a:xfrm>
          <a:prstGeom prst="wedgeRoundRectCallout">
            <a:avLst>
              <a:gd name="adj1" fmla="val -37213"/>
              <a:gd name="adj2" fmla="val 87499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Konteks</a:t>
            </a:r>
            <a:r>
              <a:rPr lang="en-US" sz="1600" dirty="0" smtClean="0"/>
              <a:t> </a:t>
            </a:r>
            <a:r>
              <a:rPr lang="en-US" sz="1600" dirty="0" err="1" smtClean="0"/>
              <a:t>dunia</a:t>
            </a:r>
            <a:r>
              <a:rPr lang="en-US" sz="1600" dirty="0" smtClean="0"/>
              <a:t> </a:t>
            </a:r>
            <a:r>
              <a:rPr lang="en-US" sz="1600" dirty="0" err="1" smtClean="0"/>
              <a:t>nyata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509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73" y="1018001"/>
            <a:ext cx="9427061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44513" indent="-544513"/>
            <a:r>
              <a:rPr lang="id-ID" sz="2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3.  Tanyakan alasan dari jawaban yang diberikan</a:t>
            </a:r>
            <a:endParaRPr lang="en-US" sz="2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036" y="1446049"/>
            <a:ext cx="828680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b="1" dirty="0" err="1" smtClean="0"/>
              <a:t>Contoh</a:t>
            </a:r>
            <a:r>
              <a:rPr lang="en-US" sz="2300" b="1" dirty="0" smtClean="0"/>
              <a:t>:</a:t>
            </a:r>
          </a:p>
          <a:p>
            <a:pPr algn="just"/>
            <a:r>
              <a:rPr lang="id-ID" sz="2300" dirty="0" smtClean="0"/>
              <a:t>Abad 21 adalah abad </a:t>
            </a:r>
            <a:r>
              <a:rPr lang="en-US" sz="2300" dirty="0" err="1" smtClean="0"/>
              <a:t>teknologi</a:t>
            </a:r>
            <a:r>
              <a:rPr lang="en-US" sz="2300" dirty="0" smtClean="0"/>
              <a:t> </a:t>
            </a:r>
            <a:r>
              <a:rPr lang="en-US" sz="2300" dirty="0" err="1" smtClean="0"/>
              <a:t>informasi</a:t>
            </a:r>
            <a:r>
              <a:rPr lang="id-ID" sz="2300" dirty="0" smtClean="0"/>
              <a:t>. Arus informasi yang begitu deras </a:t>
            </a:r>
            <a:r>
              <a:rPr lang="en-US" sz="2300" dirty="0" err="1" smtClean="0"/>
              <a:t>bisa</a:t>
            </a:r>
            <a:r>
              <a:rPr lang="en-US" sz="2300" dirty="0" smtClean="0"/>
              <a:t> </a:t>
            </a:r>
            <a:r>
              <a:rPr lang="id-ID" sz="2300" dirty="0" smtClean="0"/>
              <a:t>berdampak negatif terhad</a:t>
            </a:r>
            <a:r>
              <a:rPr lang="en-US" sz="2300" dirty="0" err="1" smtClean="0"/>
              <a:t>ap</a:t>
            </a:r>
            <a:r>
              <a:rPr lang="en-US" sz="2300" dirty="0" smtClean="0"/>
              <a:t> </a:t>
            </a:r>
            <a:r>
              <a:rPr lang="en-US" sz="2300" dirty="0" err="1" smtClean="0"/>
              <a:t>persatuan</a:t>
            </a:r>
            <a:r>
              <a:rPr lang="en-US" sz="2300" dirty="0" smtClean="0"/>
              <a:t> </a:t>
            </a:r>
            <a:r>
              <a:rPr lang="en-US" sz="2300" dirty="0" err="1" smtClean="0"/>
              <a:t>dan</a:t>
            </a:r>
            <a:r>
              <a:rPr lang="en-US" sz="2300" dirty="0" smtClean="0"/>
              <a:t> </a:t>
            </a:r>
            <a:r>
              <a:rPr lang="en-US" sz="2300" dirty="0" err="1" smtClean="0"/>
              <a:t>kesatuan</a:t>
            </a:r>
            <a:r>
              <a:rPr lang="en-US" sz="2300" dirty="0" smtClean="0"/>
              <a:t> </a:t>
            </a:r>
            <a:r>
              <a:rPr lang="en-US" sz="2300" dirty="0" err="1" smtClean="0"/>
              <a:t>bangsa</a:t>
            </a:r>
            <a:r>
              <a:rPr lang="id-ID" sz="2300" dirty="0" smtClean="0"/>
              <a:t>. Misalnya kejadian </a:t>
            </a:r>
            <a:r>
              <a:rPr lang="en-US" sz="2300" dirty="0" err="1" smtClean="0"/>
              <a:t>perkelahian</a:t>
            </a:r>
            <a:r>
              <a:rPr lang="en-US" sz="2300" dirty="0" smtClean="0"/>
              <a:t> </a:t>
            </a:r>
            <a:r>
              <a:rPr lang="en-US" sz="2300" dirty="0" err="1" smtClean="0"/>
              <a:t>antarsiswa</a:t>
            </a:r>
            <a:r>
              <a:rPr lang="en-US" sz="2300" dirty="0" smtClean="0"/>
              <a:t> yang </a:t>
            </a:r>
            <a:r>
              <a:rPr lang="en-US" sz="2300" dirty="0" err="1" smtClean="0"/>
              <a:t>berbeda</a:t>
            </a:r>
            <a:r>
              <a:rPr lang="en-US" sz="2300" dirty="0" smtClean="0"/>
              <a:t> </a:t>
            </a:r>
            <a:r>
              <a:rPr lang="en-US" sz="2300" dirty="0" err="1" smtClean="0"/>
              <a:t>suku</a:t>
            </a:r>
            <a:r>
              <a:rPr lang="en-US" sz="2300" dirty="0" smtClean="0"/>
              <a:t> </a:t>
            </a:r>
            <a:r>
              <a:rPr lang="en-US" sz="2300" dirty="0" err="1" smtClean="0"/>
              <a:t>bangsa</a:t>
            </a:r>
            <a:r>
              <a:rPr lang="en-US" sz="2300" dirty="0" smtClean="0"/>
              <a:t> </a:t>
            </a:r>
            <a:r>
              <a:rPr lang="id-ID" sz="2300" dirty="0" smtClean="0"/>
              <a:t>di suatu sekolah yang belum </a:t>
            </a:r>
            <a:r>
              <a:rPr lang="en-US" sz="2300" dirty="0" err="1" smtClean="0"/>
              <a:t>dapat</a:t>
            </a:r>
            <a:r>
              <a:rPr lang="en-US" sz="2300" dirty="0" smtClean="0"/>
              <a:t> </a:t>
            </a:r>
            <a:r>
              <a:rPr lang="en-US" sz="2300" dirty="0" err="1" smtClean="0"/>
              <a:t>dibuktikan</a:t>
            </a:r>
            <a:r>
              <a:rPr lang="id-ID" sz="2300" dirty="0" smtClean="0"/>
              <a:t> kebenarannya, diunggah seorang pelajar di media sosial. Berita tersebut akan cepat tersebar ke masyarakat luas sehingga memicu konflik antar </a:t>
            </a:r>
            <a:r>
              <a:rPr lang="en-US" sz="2300" dirty="0" err="1" smtClean="0"/>
              <a:t>suku</a:t>
            </a:r>
            <a:r>
              <a:rPr lang="en-US" sz="2300" dirty="0" smtClean="0"/>
              <a:t> </a:t>
            </a:r>
            <a:r>
              <a:rPr lang="en-US" sz="2300" dirty="0" err="1" smtClean="0"/>
              <a:t>bangsa</a:t>
            </a:r>
            <a:r>
              <a:rPr lang="id-ID" sz="2300" dirty="0" smtClean="0"/>
              <a:t>. Oleh karena itu, pembatasan penggunaan media sosial harus diterapkan kepada semua pelajar.</a:t>
            </a:r>
          </a:p>
          <a:p>
            <a:pPr algn="just"/>
            <a:endParaRPr lang="id-ID" sz="2300" dirty="0" smtClean="0"/>
          </a:p>
          <a:p>
            <a:pPr algn="just"/>
            <a:r>
              <a:rPr lang="id-ID" sz="2300" dirty="0" smtClean="0"/>
              <a:t>Setujukah kamu dengan pernyataan tersebut? Jelaskan alasanmu!</a:t>
            </a:r>
          </a:p>
          <a:p>
            <a:pPr algn="just"/>
            <a:endParaRPr lang="id-ID" sz="2300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Tips Menyusun Soal HOTS</a:t>
            </a:r>
            <a:endParaRPr lang="id-ID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Down Arrow 8"/>
          <p:cNvSpPr/>
          <p:nvPr/>
        </p:nvSpPr>
        <p:spPr>
          <a:xfrm rot="5400000">
            <a:off x="5393521" y="-2750371"/>
            <a:ext cx="357190" cy="7143768"/>
          </a:xfrm>
          <a:prstGeom prst="downArrow">
            <a:avLst>
              <a:gd name="adj1" fmla="val 50000"/>
              <a:gd name="adj2" fmla="val 3836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/>
        </p:nvSpPr>
        <p:spPr>
          <a:xfrm>
            <a:off x="90534" y="5462423"/>
            <a:ext cx="905346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44513" indent="-544513"/>
            <a:r>
              <a:rPr lang="id-ID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4. 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Gunakan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Bentuk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Soal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 yang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Beragam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 (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misalnya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pilihan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ganda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dan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uraian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)</a:t>
            </a:r>
            <a:endParaRPr lang="en-US" sz="2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95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8606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</a:rPr>
              <a:t>Contoh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Soal</a:t>
            </a:r>
            <a:endParaRPr lang="en-US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3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8"/>
          <p:cNvSpPr txBox="1">
            <a:spLocks noChangeArrowheads="1"/>
          </p:cNvSpPr>
          <p:nvPr/>
        </p:nvSpPr>
        <p:spPr bwMode="auto">
          <a:xfrm>
            <a:off x="4763" y="228608"/>
            <a:ext cx="9144000" cy="6461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1.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Pengetahuan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dan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Pemahaman</a:t>
            </a:r>
            <a:endParaRPr lang="id-ID" sz="3600" dirty="0">
              <a:solidFill>
                <a:schemeClr val="accent2">
                  <a:lumMod val="50000"/>
                </a:schemeClr>
              </a:solidFill>
              <a:latin typeface="Arial Rounded MT Bold" pitchFamily="34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850" y="1243363"/>
            <a:ext cx="8809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	: 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/>
              <a:t>siklus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/>
              <a:t>mengaitkan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pelestariannya</a:t>
            </a:r>
            <a:r>
              <a:rPr lang="en-US" dirty="0"/>
              <a:t>. 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Materi</a:t>
            </a:r>
            <a:r>
              <a:rPr lang="en-US" dirty="0" smtClean="0"/>
              <a:t>                     	: 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endParaRPr lang="en-US" dirty="0" smtClean="0"/>
          </a:p>
          <a:p>
            <a:r>
              <a:rPr lang="en-US" dirty="0" err="1" smtClean="0"/>
              <a:t>Kelas</a:t>
            </a:r>
            <a:r>
              <a:rPr lang="en-US" dirty="0" smtClean="0"/>
              <a:t>/</a:t>
            </a:r>
            <a:r>
              <a:rPr lang="en-US" dirty="0" err="1" smtClean="0"/>
              <a:t>Sem</a:t>
            </a:r>
            <a:r>
              <a:rPr lang="en-US" dirty="0" smtClean="0"/>
              <a:t>	:  IV/2</a:t>
            </a:r>
          </a:p>
          <a:p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        	: 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r>
              <a:rPr lang="en-US" dirty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r>
              <a:rPr lang="en-US" dirty="0" smtClean="0"/>
              <a:t>Level </a:t>
            </a:r>
            <a:r>
              <a:rPr lang="en-US" dirty="0" err="1" smtClean="0"/>
              <a:t>Kognitif</a:t>
            </a:r>
            <a:r>
              <a:rPr lang="en-US" dirty="0" smtClean="0"/>
              <a:t>         	:  1 (mengingat-C1)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4850" y="2997689"/>
            <a:ext cx="64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Soal</a:t>
            </a:r>
            <a:r>
              <a:rPr lang="en-US" b="1" dirty="0" smtClean="0"/>
              <a:t> :  </a:t>
            </a:r>
          </a:p>
          <a:p>
            <a:endParaRPr lang="en-US" dirty="0"/>
          </a:p>
          <a:p>
            <a:r>
              <a:rPr lang="en-US" dirty="0" err="1" smtClean="0"/>
              <a:t>Tahapan</a:t>
            </a:r>
            <a:r>
              <a:rPr lang="en-US" dirty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ayam</a:t>
            </a:r>
            <a:r>
              <a:rPr lang="en-US" dirty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….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4849" y="4057717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Kunci</a:t>
            </a:r>
            <a:r>
              <a:rPr lang="en-US" b="1" dirty="0" smtClean="0"/>
              <a:t>   </a:t>
            </a:r>
            <a:r>
              <a:rPr lang="en-US" dirty="0" smtClean="0"/>
              <a:t>:  </a:t>
            </a:r>
            <a:r>
              <a:rPr lang="en-US" dirty="0" err="1" smtClean="0"/>
              <a:t>telur</a:t>
            </a:r>
            <a:endParaRPr lang="en-US" dirty="0" smtClean="0"/>
          </a:p>
          <a:p>
            <a:r>
              <a:rPr lang="en-US" b="1" dirty="0" err="1" smtClean="0"/>
              <a:t>Skor</a:t>
            </a:r>
            <a:r>
              <a:rPr lang="en-US" b="1" dirty="0" smtClean="0"/>
              <a:t>     : </a:t>
            </a:r>
            <a:r>
              <a:rPr lang="en-US" dirty="0" smtClean="0"/>
              <a:t>1 (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) </a:t>
            </a:r>
            <a:r>
              <a:rPr lang="en-US" dirty="0" err="1" smtClean="0"/>
              <a:t>atau</a:t>
            </a:r>
            <a:r>
              <a:rPr lang="en-US" dirty="0" smtClean="0"/>
              <a:t> 0 (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)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4849" y="4865579"/>
            <a:ext cx="8461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Penjelasan</a:t>
            </a:r>
            <a:r>
              <a:rPr lang="en-US" b="1" dirty="0" smtClean="0"/>
              <a:t>:  </a:t>
            </a:r>
          </a:p>
          <a:p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level </a:t>
            </a:r>
            <a:r>
              <a:rPr lang="en-US" dirty="0" err="1" smtClean="0"/>
              <a:t>kognitif</a:t>
            </a:r>
            <a:r>
              <a:rPr lang="en-US" dirty="0" smtClean="0"/>
              <a:t> 1 (</a:t>
            </a:r>
            <a:r>
              <a:rPr lang="en-US" dirty="0" err="1" smtClean="0"/>
              <a:t>mengingat</a:t>
            </a:r>
            <a:r>
              <a:rPr lang="en-US" dirty="0" smtClean="0"/>
              <a:t>)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relevan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ingatan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4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8"/>
          <p:cNvSpPr txBox="1">
            <a:spLocks noChangeArrowheads="1"/>
          </p:cNvSpPr>
          <p:nvPr/>
        </p:nvSpPr>
        <p:spPr bwMode="auto">
          <a:xfrm>
            <a:off x="4763" y="228608"/>
            <a:ext cx="9144000" cy="6461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KOMPETENSI YANG DIHARAPKAN</a:t>
            </a:r>
            <a:r>
              <a:rPr lang="id-ID" sz="3600" dirty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832275"/>
            <a:ext cx="9131300" cy="4603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1080149" y="1429553"/>
            <a:ext cx="6993228" cy="413411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232549" y="1581953"/>
            <a:ext cx="6993228" cy="413411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q"/>
            </a:pP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Meningkatnya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pemahaman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guru SD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tentang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konsep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penyusunan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soal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HOTS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Pendampingan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Kurikulum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2013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q"/>
            </a:pP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457200">
              <a:buFont typeface="Wingdings" pitchFamily="2" charset="2"/>
              <a:buChar char="q"/>
            </a:pP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Meningkatnya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keterampilan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guru SD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menyusun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butir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soal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HOTS</a:t>
            </a:r>
            <a:r>
              <a:rPr lang="en-US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55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8"/>
          <p:cNvSpPr txBox="1">
            <a:spLocks noChangeArrowheads="1"/>
          </p:cNvSpPr>
          <p:nvPr/>
        </p:nvSpPr>
        <p:spPr bwMode="auto">
          <a:xfrm>
            <a:off x="4763" y="228608"/>
            <a:ext cx="9144000" cy="6461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1.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Pengetahuan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dan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Pemahaman</a:t>
            </a:r>
            <a:endParaRPr lang="id-ID" sz="3600" dirty="0">
              <a:solidFill>
                <a:schemeClr val="accent2">
                  <a:lumMod val="50000"/>
                </a:schemeClr>
              </a:solidFill>
              <a:latin typeface="Arial Rounded MT Bold" pitchFamily="34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852" y="2896645"/>
            <a:ext cx="60401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Soal</a:t>
            </a:r>
            <a:r>
              <a:rPr lang="en-US" b="1" dirty="0" smtClean="0"/>
              <a:t> : 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di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….</a:t>
            </a:r>
          </a:p>
          <a:p>
            <a:pPr marL="342900" indent="-342900">
              <a:buAutoNum type="alphaUcPeriod"/>
            </a:pPr>
            <a:r>
              <a:rPr lang="en-US" dirty="0" smtClean="0"/>
              <a:t>(1), (2), (3), </a:t>
            </a:r>
            <a:r>
              <a:rPr lang="en-US" dirty="0" err="1" smtClean="0"/>
              <a:t>dan</a:t>
            </a:r>
            <a:r>
              <a:rPr lang="en-US" dirty="0" smtClean="0"/>
              <a:t> (4)</a:t>
            </a:r>
          </a:p>
          <a:p>
            <a:pPr marL="342900" indent="-342900">
              <a:buAutoNum type="alphaUcPeriod"/>
            </a:pPr>
            <a:r>
              <a:rPr lang="en-US" dirty="0" smtClean="0"/>
              <a:t>(2), (3), (4), </a:t>
            </a:r>
            <a:r>
              <a:rPr lang="en-US" dirty="0" err="1" smtClean="0"/>
              <a:t>dan</a:t>
            </a:r>
            <a:r>
              <a:rPr lang="en-US" dirty="0" smtClean="0"/>
              <a:t> (1)</a:t>
            </a:r>
          </a:p>
          <a:p>
            <a:pPr marL="342900" indent="-342900">
              <a:buAutoNum type="alphaUcPeriod"/>
            </a:pPr>
            <a:r>
              <a:rPr lang="en-US" dirty="0" smtClean="0"/>
              <a:t>(3), (1), (4), </a:t>
            </a:r>
            <a:r>
              <a:rPr lang="en-US" dirty="0" err="1" smtClean="0"/>
              <a:t>dan</a:t>
            </a:r>
            <a:r>
              <a:rPr lang="en-US" dirty="0" smtClean="0"/>
              <a:t> (2)</a:t>
            </a:r>
          </a:p>
          <a:p>
            <a:pPr marL="342900" indent="-342900">
              <a:buAutoNum type="alphaUcPeriod"/>
            </a:pPr>
            <a:r>
              <a:rPr lang="en-US" dirty="0" smtClean="0"/>
              <a:t>(3), (1), (2), </a:t>
            </a:r>
            <a:r>
              <a:rPr lang="en-US" dirty="0" err="1" smtClean="0"/>
              <a:t>dan</a:t>
            </a:r>
            <a:r>
              <a:rPr lang="en-US" dirty="0" smtClean="0"/>
              <a:t> (4)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5723" y="5708006"/>
            <a:ext cx="4242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Kunci</a:t>
            </a:r>
            <a:r>
              <a:rPr lang="en-US" b="1" dirty="0" smtClean="0"/>
              <a:t>   </a:t>
            </a:r>
            <a:r>
              <a:rPr lang="en-US" dirty="0" smtClean="0"/>
              <a:t>:  C</a:t>
            </a:r>
          </a:p>
          <a:p>
            <a:r>
              <a:rPr lang="en-US" b="1" dirty="0" err="1" smtClean="0"/>
              <a:t>Skor</a:t>
            </a:r>
            <a:r>
              <a:rPr lang="en-US" b="1" dirty="0" smtClean="0"/>
              <a:t>     : </a:t>
            </a:r>
            <a:r>
              <a:rPr lang="en-US" dirty="0" smtClean="0"/>
              <a:t>1 (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) </a:t>
            </a:r>
            <a:r>
              <a:rPr lang="en-US" dirty="0" err="1" smtClean="0"/>
              <a:t>atau</a:t>
            </a:r>
            <a:r>
              <a:rPr lang="en-US" dirty="0" smtClean="0"/>
              <a:t> 0 (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)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1831" y="5146478"/>
            <a:ext cx="4386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Penjelasan</a:t>
            </a:r>
            <a:r>
              <a:rPr lang="en-US" b="1" dirty="0" smtClean="0"/>
              <a:t>:  </a:t>
            </a:r>
          </a:p>
          <a:p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level </a:t>
            </a:r>
            <a:r>
              <a:rPr lang="en-US" dirty="0" err="1" smtClean="0"/>
              <a:t>kognitif</a:t>
            </a:r>
            <a:r>
              <a:rPr lang="en-US" dirty="0" smtClean="0"/>
              <a:t> 1 (</a:t>
            </a:r>
            <a:r>
              <a:rPr lang="en-US" dirty="0" err="1" smtClean="0"/>
              <a:t>memahami</a:t>
            </a:r>
            <a:r>
              <a:rPr lang="en-US" dirty="0" smtClean="0"/>
              <a:t>)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4850" y="868833"/>
            <a:ext cx="88091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	: 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/>
              <a:t>siklus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/>
              <a:t>mengaitkan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pelestariannya</a:t>
            </a:r>
            <a:r>
              <a:rPr lang="en-US" dirty="0"/>
              <a:t>. 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Materi</a:t>
            </a:r>
            <a:r>
              <a:rPr lang="en-US" dirty="0" smtClean="0"/>
              <a:t>                     	: 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endParaRPr lang="en-US" dirty="0" smtClean="0"/>
          </a:p>
          <a:p>
            <a:r>
              <a:rPr lang="en-US" dirty="0" err="1" smtClean="0"/>
              <a:t>Kelas</a:t>
            </a:r>
            <a:r>
              <a:rPr lang="en-US" dirty="0" smtClean="0"/>
              <a:t>/</a:t>
            </a:r>
            <a:r>
              <a:rPr lang="en-US" dirty="0" err="1" smtClean="0"/>
              <a:t>Sem</a:t>
            </a:r>
            <a:r>
              <a:rPr lang="en-US" dirty="0" smtClean="0"/>
              <a:t>	:  IV/2</a:t>
            </a:r>
          </a:p>
          <a:p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        	: 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acak</a:t>
            </a:r>
            <a:r>
              <a:rPr lang="en-US" dirty="0" smtClean="0"/>
              <a:t>,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mengurutkan</a:t>
            </a:r>
            <a:r>
              <a:rPr lang="en-US" dirty="0" smtClean="0"/>
              <a:t> </a:t>
            </a:r>
          </a:p>
          <a:p>
            <a:r>
              <a:rPr lang="en-US" dirty="0"/>
              <a:t>	</a:t>
            </a:r>
            <a:r>
              <a:rPr lang="en-US" dirty="0" smtClean="0"/>
              <a:t>	   </a:t>
            </a:r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Level </a:t>
            </a:r>
            <a:r>
              <a:rPr lang="en-US" dirty="0" err="1" smtClean="0"/>
              <a:t>Kognitif</a:t>
            </a:r>
            <a:r>
              <a:rPr lang="en-US" dirty="0" smtClean="0"/>
              <a:t>         	:  1 (memahami-C2)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1246936" y="3008319"/>
            <a:ext cx="3454691" cy="1245353"/>
            <a:chOff x="1083435" y="2986221"/>
            <a:chExt cx="3454691" cy="1245353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435" y="2986221"/>
              <a:ext cx="3346897" cy="10099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1255690" y="3893020"/>
              <a:ext cx="32824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(1)	(2)	(3)         (4)</a:t>
              </a:r>
              <a:endParaRPr lang="en-US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9831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8"/>
          <p:cNvSpPr txBox="1">
            <a:spLocks noChangeArrowheads="1"/>
          </p:cNvSpPr>
          <p:nvPr/>
        </p:nvSpPr>
        <p:spPr bwMode="auto">
          <a:xfrm>
            <a:off x="4763" y="228608"/>
            <a:ext cx="9144000" cy="6461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2.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Aplikasi</a:t>
            </a:r>
            <a:endParaRPr lang="id-ID" sz="3600" dirty="0">
              <a:solidFill>
                <a:schemeClr val="accent2">
                  <a:lumMod val="50000"/>
                </a:schemeClr>
              </a:solidFill>
              <a:latin typeface="Arial Rounded MT Bold" pitchFamily="34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852" y="3129862"/>
            <a:ext cx="78689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Soal</a:t>
            </a:r>
            <a:r>
              <a:rPr lang="en-US" b="1" dirty="0" smtClean="0"/>
              <a:t> :  </a:t>
            </a:r>
          </a:p>
          <a:p>
            <a:endParaRPr lang="en-US" dirty="0" smtClean="0"/>
          </a:p>
          <a:p>
            <a:r>
              <a:rPr lang="en-US" dirty="0" err="1" smtClean="0"/>
              <a:t>Perhatikan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!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Jelaskan</a:t>
            </a:r>
            <a:r>
              <a:rPr lang="en-US" dirty="0" smtClean="0"/>
              <a:t> 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4850" y="868833"/>
            <a:ext cx="88091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	: 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/>
              <a:t>siklus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/>
              <a:t>mengaitkan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pelestariannya</a:t>
            </a:r>
            <a:r>
              <a:rPr lang="en-US" dirty="0"/>
              <a:t>. 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Materi</a:t>
            </a:r>
            <a:r>
              <a:rPr lang="en-US" dirty="0" smtClean="0"/>
              <a:t>                     	: 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endParaRPr lang="en-US" dirty="0" smtClean="0"/>
          </a:p>
          <a:p>
            <a:r>
              <a:rPr lang="en-US" dirty="0" err="1" smtClean="0"/>
              <a:t>Kelas</a:t>
            </a:r>
            <a:r>
              <a:rPr lang="en-US" dirty="0" smtClean="0"/>
              <a:t>/</a:t>
            </a:r>
            <a:r>
              <a:rPr lang="en-US" dirty="0" err="1" smtClean="0"/>
              <a:t>Sem</a:t>
            </a:r>
            <a:r>
              <a:rPr lang="en-US" dirty="0" smtClean="0"/>
              <a:t>	:  IV/2</a:t>
            </a:r>
          </a:p>
          <a:p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        	: 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r>
              <a:rPr lang="en-US" dirty="0" smtClean="0"/>
              <a:t>,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	  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en-US" dirty="0" smtClean="0"/>
          </a:p>
          <a:p>
            <a:r>
              <a:rPr lang="en-US" dirty="0" smtClean="0"/>
              <a:t>Level </a:t>
            </a:r>
            <a:r>
              <a:rPr lang="en-US" dirty="0" err="1" smtClean="0"/>
              <a:t>Kognitif</a:t>
            </a:r>
            <a:r>
              <a:rPr lang="en-US" dirty="0" smtClean="0"/>
              <a:t>         	:  2 (menerapkan-C3)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524695" y="4173963"/>
            <a:ext cx="2097634" cy="1199762"/>
            <a:chOff x="1344391" y="2856564"/>
            <a:chExt cx="2097634" cy="1199762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7137" y="2856564"/>
              <a:ext cx="1004888" cy="1196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391" y="3037794"/>
              <a:ext cx="938565" cy="10185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1979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6737" y="4466175"/>
            <a:ext cx="8542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Penjelasan</a:t>
            </a:r>
            <a:r>
              <a:rPr lang="en-US" b="1" dirty="0" smtClean="0"/>
              <a:t>:  </a:t>
            </a:r>
          </a:p>
          <a:p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level </a:t>
            </a:r>
            <a:r>
              <a:rPr lang="en-US" dirty="0" err="1" smtClean="0"/>
              <a:t>kognitif</a:t>
            </a:r>
            <a:r>
              <a:rPr lang="en-US" dirty="0" smtClean="0"/>
              <a:t> 2 (</a:t>
            </a:r>
            <a:r>
              <a:rPr lang="en-US" dirty="0" err="1" smtClean="0"/>
              <a:t>menerapkan</a:t>
            </a:r>
            <a:r>
              <a:rPr lang="en-US" dirty="0" smtClean="0"/>
              <a:t>)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yang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miliki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fenomena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66585" y="338677"/>
            <a:ext cx="5979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Kunci</a:t>
            </a:r>
            <a:r>
              <a:rPr lang="en-US" b="1" dirty="0" smtClean="0"/>
              <a:t> </a:t>
            </a:r>
            <a:r>
              <a:rPr lang="en-US" b="1" dirty="0" err="1" smtClean="0"/>
              <a:t>Jawaban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Pedoman</a:t>
            </a:r>
            <a:r>
              <a:rPr lang="en-US" b="1" dirty="0" smtClean="0"/>
              <a:t> </a:t>
            </a:r>
            <a:r>
              <a:rPr lang="en-US" b="1" dirty="0" err="1" smtClean="0"/>
              <a:t>Penskoran</a:t>
            </a:r>
            <a:r>
              <a:rPr lang="en-US" b="1" dirty="0" smtClean="0"/>
              <a:t>: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462234"/>
              </p:ext>
            </p:extLst>
          </p:nvPr>
        </p:nvGraphicFramePr>
        <p:xfrm>
          <a:off x="374455" y="822318"/>
          <a:ext cx="8421813" cy="3124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8068"/>
                <a:gridCol w="833745"/>
              </a:tblGrid>
              <a:tr h="288425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Kunci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Jawaban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Skor</a:t>
                      </a:r>
                      <a:endParaRPr lang="en-US" dirty="0"/>
                    </a:p>
                  </a:txBody>
                  <a:tcPr/>
                </a:tc>
              </a:tr>
              <a:tr h="288425">
                <a:tc gridSpan="2"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dirty="0" err="1" smtClean="0"/>
                        <a:t>Ayam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bertelur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sedangkan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kucing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melahirkan</a:t>
                      </a:r>
                      <a:r>
                        <a:rPr lang="en-US" dirty="0" smtClean="0"/>
                        <a:t>;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atau</a:t>
                      </a:r>
                      <a:endParaRPr lang="en-US" dirty="0" smtClean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dirty="0" err="1" smtClean="0"/>
                        <a:t>ayam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dari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bertelur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smtClean="0">
                          <a:sym typeface="Wingdings"/>
                        </a:rPr>
                        <a:t> </a:t>
                      </a:r>
                      <a:r>
                        <a:rPr lang="en-US" baseline="0" dirty="0" err="1" smtClean="0">
                          <a:sym typeface="Wingdings"/>
                        </a:rPr>
                        <a:t>anak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ayam</a:t>
                      </a:r>
                      <a:r>
                        <a:rPr lang="en-US" baseline="0" dirty="0" smtClean="0">
                          <a:sym typeface="Wingdings"/>
                        </a:rPr>
                        <a:t>  </a:t>
                      </a:r>
                      <a:r>
                        <a:rPr lang="en-US" baseline="0" dirty="0" err="1" smtClean="0">
                          <a:sym typeface="Wingdings"/>
                        </a:rPr>
                        <a:t>ayam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dewasa</a:t>
                      </a:r>
                      <a:r>
                        <a:rPr lang="en-US" baseline="0" dirty="0" smtClean="0">
                          <a:sym typeface="Wingdings"/>
                        </a:rPr>
                        <a:t>  </a:t>
                      </a:r>
                      <a:r>
                        <a:rPr lang="en-US" baseline="0" dirty="0" err="1" smtClean="0">
                          <a:sym typeface="Wingdings"/>
                        </a:rPr>
                        <a:t>induk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ayam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sedangkan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kucing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dari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melahirkan</a:t>
                      </a:r>
                      <a:r>
                        <a:rPr lang="en-US" baseline="0" dirty="0" smtClean="0">
                          <a:sym typeface="Wingdings"/>
                        </a:rPr>
                        <a:t>  </a:t>
                      </a:r>
                      <a:r>
                        <a:rPr lang="en-US" baseline="0" dirty="0" err="1" smtClean="0">
                          <a:sym typeface="Wingdings"/>
                        </a:rPr>
                        <a:t>anak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kucing</a:t>
                      </a:r>
                      <a:r>
                        <a:rPr lang="en-US" baseline="0" dirty="0" smtClean="0">
                          <a:sym typeface="Wingdings"/>
                        </a:rPr>
                        <a:t>  </a:t>
                      </a:r>
                      <a:r>
                        <a:rPr lang="en-US" baseline="0" dirty="0" err="1" smtClean="0">
                          <a:sym typeface="Wingdings"/>
                        </a:rPr>
                        <a:t>kucing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dewasa</a:t>
                      </a:r>
                      <a:r>
                        <a:rPr lang="en-US" baseline="0" dirty="0" smtClean="0">
                          <a:sym typeface="Wingdings"/>
                        </a:rPr>
                        <a:t>;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atau</a:t>
                      </a:r>
                      <a:endParaRPr lang="en-US" baseline="0" dirty="0" smtClean="0">
                        <a:sym typeface="Wingdings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baseline="0" dirty="0" err="1" smtClean="0">
                          <a:sym typeface="Wingdings"/>
                        </a:rPr>
                        <a:t>Ayam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mengalami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perubahan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bentuk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berbeda-beda</a:t>
                      </a:r>
                      <a:r>
                        <a:rPr lang="en-US" baseline="0" dirty="0" smtClean="0">
                          <a:sym typeface="Wingdings"/>
                        </a:rPr>
                        <a:t>, </a:t>
                      </a:r>
                      <a:r>
                        <a:rPr lang="en-US" baseline="0" dirty="0" err="1" smtClean="0">
                          <a:sym typeface="Wingdings"/>
                        </a:rPr>
                        <a:t>sedangkan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kucing</a:t>
                      </a:r>
                      <a:r>
                        <a:rPr lang="en-US" baseline="0" dirty="0" smtClean="0">
                          <a:sym typeface="Wingdings"/>
                        </a:rPr>
                        <a:t> </a:t>
                      </a:r>
                      <a:r>
                        <a:rPr lang="en-US" baseline="0" dirty="0" err="1" smtClean="0">
                          <a:sym typeface="Wingdings"/>
                        </a:rPr>
                        <a:t>tidak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28842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Jika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kosong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atau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jawaban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salah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2884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dirty="0" err="1" smtClean="0"/>
                        <a:t>Jika</a:t>
                      </a:r>
                      <a:r>
                        <a:rPr lang="en-US" baseline="0" dirty="0" smtClean="0"/>
                        <a:t> 1 </a:t>
                      </a:r>
                      <a:r>
                        <a:rPr lang="en-US" baseline="0" dirty="0" err="1" smtClean="0"/>
                        <a:t>jawaban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benar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333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dirty="0" err="1" smtClean="0"/>
                        <a:t>Jika</a:t>
                      </a:r>
                      <a:r>
                        <a:rPr lang="en-US" baseline="0" dirty="0" smtClean="0"/>
                        <a:t> 2 </a:t>
                      </a:r>
                      <a:r>
                        <a:rPr lang="en-US" baseline="0" dirty="0" err="1" smtClean="0"/>
                        <a:t>jawaban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benar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051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dirty="0" err="1" smtClean="0"/>
                        <a:t>Jika</a:t>
                      </a:r>
                      <a:r>
                        <a:rPr lang="en-US" baseline="0" dirty="0" smtClean="0"/>
                        <a:t> 3 </a:t>
                      </a:r>
                      <a:r>
                        <a:rPr lang="en-US" baseline="0" dirty="0" err="1" smtClean="0"/>
                        <a:t>jawaban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benar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23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8"/>
          <p:cNvSpPr txBox="1">
            <a:spLocks noChangeArrowheads="1"/>
          </p:cNvSpPr>
          <p:nvPr/>
        </p:nvSpPr>
        <p:spPr bwMode="auto">
          <a:xfrm>
            <a:off x="4763" y="228608"/>
            <a:ext cx="9144000" cy="6461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3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.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latin typeface="Arial Rounded MT Bold" pitchFamily="34" charset="0"/>
                <a:cs typeface="Arial" charset="0"/>
              </a:rPr>
              <a:t>Penalaran</a:t>
            </a:r>
            <a:endParaRPr lang="id-ID" sz="3600" dirty="0">
              <a:solidFill>
                <a:schemeClr val="accent2">
                  <a:lumMod val="50000"/>
                </a:schemeClr>
              </a:solidFill>
              <a:latin typeface="Arial Rounded MT Bold" pitchFamily="34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690" y="3434737"/>
            <a:ext cx="8397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Soal</a:t>
            </a:r>
            <a:r>
              <a:rPr lang="en-US" b="1" dirty="0" smtClean="0"/>
              <a:t> :  </a:t>
            </a:r>
          </a:p>
          <a:p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kupu-kupu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kain</a:t>
            </a:r>
            <a:r>
              <a:rPr lang="en-US" dirty="0" smtClean="0"/>
              <a:t> sutra </a:t>
            </a:r>
            <a:r>
              <a:rPr lang="en-US" dirty="0" err="1" smtClean="0"/>
              <a:t>meningkat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tajam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7882" y="4625639"/>
            <a:ext cx="8808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Kunci</a:t>
            </a:r>
            <a:r>
              <a:rPr lang="en-US" b="1" dirty="0" smtClean="0"/>
              <a:t>   </a:t>
            </a:r>
            <a:r>
              <a:rPr lang="en-US" dirty="0" smtClean="0"/>
              <a:t>: 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kain</a:t>
            </a:r>
            <a:r>
              <a:rPr lang="en-US" dirty="0" smtClean="0"/>
              <a:t> sutra yang </a:t>
            </a:r>
            <a:r>
              <a:rPr lang="en-US" dirty="0" err="1" smtClean="0"/>
              <a:t>meningkat</a:t>
            </a:r>
            <a:r>
              <a:rPr lang="en-US" dirty="0" smtClean="0"/>
              <a:t> </a:t>
            </a:r>
            <a:r>
              <a:rPr lang="en-US" dirty="0" err="1" smtClean="0"/>
              <a:t>mengakibatkan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ulat</a:t>
            </a:r>
            <a:r>
              <a:rPr lang="en-US" dirty="0" smtClean="0"/>
              <a:t> sutra </a:t>
            </a:r>
            <a:r>
              <a:rPr lang="en-US" dirty="0" err="1" smtClean="0"/>
              <a:t>meningkat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mengakibatkan</a:t>
            </a:r>
            <a:r>
              <a:rPr lang="en-US" dirty="0" smtClean="0"/>
              <a:t> </a:t>
            </a:r>
            <a:r>
              <a:rPr lang="en-US" dirty="0" err="1" smtClean="0"/>
              <a:t>menurunnya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 </a:t>
            </a:r>
            <a:r>
              <a:rPr lang="en-US" dirty="0" err="1" smtClean="0"/>
              <a:t>kepompong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kupu-kupu</a:t>
            </a:r>
            <a:r>
              <a:rPr lang="en-US" dirty="0" smtClean="0"/>
              <a:t>. </a:t>
            </a:r>
            <a:r>
              <a:rPr lang="en-US" dirty="0" err="1" smtClean="0"/>
              <a:t>Lambat</a:t>
            </a:r>
            <a:r>
              <a:rPr lang="en-US" dirty="0" smtClean="0"/>
              <a:t> </a:t>
            </a:r>
            <a:r>
              <a:rPr lang="en-US" dirty="0" err="1" smtClean="0"/>
              <a:t>laun</a:t>
            </a:r>
            <a:r>
              <a:rPr lang="en-US" dirty="0" smtClean="0"/>
              <a:t> </a:t>
            </a:r>
            <a:r>
              <a:rPr lang="en-US" dirty="0" err="1" smtClean="0"/>
              <a:t>kupu-kupu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punah</a:t>
            </a:r>
            <a:r>
              <a:rPr lang="en-US" dirty="0" smtClean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1818" y="933228"/>
            <a:ext cx="88091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	: 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/>
              <a:t>siklus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/>
              <a:t>mengaitkan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pelestariannya</a:t>
            </a:r>
            <a:r>
              <a:rPr lang="en-US" dirty="0"/>
              <a:t>. 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Materi</a:t>
            </a:r>
            <a:r>
              <a:rPr lang="en-US" dirty="0" smtClean="0"/>
              <a:t>                     	: 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endParaRPr lang="en-US" dirty="0" smtClean="0"/>
          </a:p>
          <a:p>
            <a:r>
              <a:rPr lang="en-US" dirty="0" err="1" smtClean="0"/>
              <a:t>Kelas</a:t>
            </a:r>
            <a:r>
              <a:rPr lang="en-US" dirty="0" smtClean="0"/>
              <a:t>/</a:t>
            </a:r>
            <a:r>
              <a:rPr lang="en-US" dirty="0" err="1" smtClean="0"/>
              <a:t>Sem</a:t>
            </a:r>
            <a:r>
              <a:rPr lang="en-US" dirty="0" smtClean="0"/>
              <a:t>	:  IV/2</a:t>
            </a:r>
          </a:p>
          <a:p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        	: 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daur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hewan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menyimpulkan</a:t>
            </a:r>
            <a:r>
              <a:rPr lang="en-US" dirty="0" smtClean="0"/>
              <a:t>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     </a:t>
            </a:r>
            <a:r>
              <a:rPr lang="en-US" dirty="0" err="1" smtClean="0"/>
              <a:t>peristiwa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fenomena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    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Level </a:t>
            </a:r>
            <a:r>
              <a:rPr lang="en-US" dirty="0" err="1" smtClean="0"/>
              <a:t>Kognitif</a:t>
            </a:r>
            <a:r>
              <a:rPr lang="en-US" dirty="0" smtClean="0"/>
              <a:t>         	:  3 (menganalisis-C4)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32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3706" y="4927840"/>
            <a:ext cx="8542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Penjelasan</a:t>
            </a:r>
            <a:r>
              <a:rPr lang="en-US" b="1" dirty="0" smtClean="0"/>
              <a:t>:  </a:t>
            </a:r>
          </a:p>
          <a:p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level </a:t>
            </a:r>
            <a:r>
              <a:rPr lang="en-US" dirty="0" err="1" smtClean="0"/>
              <a:t>kognitif</a:t>
            </a:r>
            <a:r>
              <a:rPr lang="en-US" dirty="0" smtClean="0"/>
              <a:t> 3 (</a:t>
            </a:r>
            <a:r>
              <a:rPr lang="en-US" dirty="0" err="1" smtClean="0"/>
              <a:t>menganalisis</a:t>
            </a:r>
            <a:r>
              <a:rPr lang="en-US" dirty="0" smtClean="0"/>
              <a:t>)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menganalisis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menggabungkan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familiar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343" y="580613"/>
            <a:ext cx="2708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Pedoman</a:t>
            </a:r>
            <a:r>
              <a:rPr lang="en-US" b="1" dirty="0" smtClean="0"/>
              <a:t> </a:t>
            </a:r>
            <a:r>
              <a:rPr lang="en-US" b="1" dirty="0" err="1" smtClean="0"/>
              <a:t>penskoran</a:t>
            </a:r>
            <a:r>
              <a:rPr lang="en-US" b="1" dirty="0" smtClean="0"/>
              <a:t>     :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352721"/>
              </p:ext>
            </p:extLst>
          </p:nvPr>
        </p:nvGraphicFramePr>
        <p:xfrm>
          <a:off x="374456" y="1064255"/>
          <a:ext cx="7772336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3927"/>
                <a:gridCol w="63840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Jawaban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Skor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Jika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kosong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atau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jawaban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salah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Kain</a:t>
                      </a:r>
                      <a:r>
                        <a:rPr lang="en-US" dirty="0" smtClean="0"/>
                        <a:t> sutra </a:t>
                      </a:r>
                      <a:r>
                        <a:rPr lang="en-US" dirty="0" err="1" smtClean="0"/>
                        <a:t>meningkat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maka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kebutuhan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ulat</a:t>
                      </a:r>
                      <a:r>
                        <a:rPr lang="en-US" dirty="0" smtClean="0"/>
                        <a:t> sutra </a:t>
                      </a:r>
                      <a:r>
                        <a:rPr lang="en-US" dirty="0" err="1" smtClean="0"/>
                        <a:t>meningkat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Kain</a:t>
                      </a:r>
                      <a:r>
                        <a:rPr lang="en-US" dirty="0" smtClean="0"/>
                        <a:t> sutra </a:t>
                      </a:r>
                      <a:r>
                        <a:rPr lang="en-US" dirty="0" err="1" smtClean="0"/>
                        <a:t>meningkat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maka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kebutuhan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ulat</a:t>
                      </a:r>
                      <a:r>
                        <a:rPr lang="en-US" dirty="0" smtClean="0"/>
                        <a:t> sutra </a:t>
                      </a:r>
                      <a:r>
                        <a:rPr lang="en-US" dirty="0" err="1" smtClean="0"/>
                        <a:t>meningkat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sehingga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mengakibatkan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menurunnya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jumlah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populasi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kepompong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Kain</a:t>
                      </a:r>
                      <a:r>
                        <a:rPr lang="en-US" dirty="0" smtClean="0"/>
                        <a:t> sutra </a:t>
                      </a:r>
                      <a:r>
                        <a:rPr lang="en-US" dirty="0" err="1" smtClean="0"/>
                        <a:t>meningkat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maka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kebutuhan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ulat</a:t>
                      </a:r>
                      <a:r>
                        <a:rPr lang="en-US" dirty="0" smtClean="0"/>
                        <a:t> sutra </a:t>
                      </a:r>
                      <a:r>
                        <a:rPr lang="en-US" dirty="0" err="1" smtClean="0"/>
                        <a:t>meningkat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sehingga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mengakibatkan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menurunnya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jumlah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populasi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kepompong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kupu-kupu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Kebutuhan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kain</a:t>
                      </a:r>
                      <a:r>
                        <a:rPr lang="en-US" dirty="0" smtClean="0"/>
                        <a:t> sutra yang </a:t>
                      </a:r>
                      <a:r>
                        <a:rPr lang="en-US" dirty="0" err="1" smtClean="0"/>
                        <a:t>meningkat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mengakibatkan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kebutuhan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ulat</a:t>
                      </a:r>
                      <a:r>
                        <a:rPr lang="en-US" dirty="0" smtClean="0"/>
                        <a:t> sutra </a:t>
                      </a:r>
                      <a:r>
                        <a:rPr lang="en-US" dirty="0" err="1" smtClean="0"/>
                        <a:t>meningkat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sehingga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mengakibatkan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menurunnya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jumlah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populasi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kepompong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kupu-kupu</a:t>
                      </a:r>
                      <a:r>
                        <a:rPr lang="en-US" dirty="0" smtClean="0"/>
                        <a:t>. </a:t>
                      </a:r>
                      <a:r>
                        <a:rPr lang="en-US" dirty="0" err="1" smtClean="0"/>
                        <a:t>Lambat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laun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kupu-kupu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bisa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punah</a:t>
                      </a:r>
                      <a:r>
                        <a:rPr lang="en-US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462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38245" y="729673"/>
            <a:ext cx="854256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konteks</a:t>
            </a:r>
            <a:r>
              <a:rPr lang="en-US" sz="3600" dirty="0" smtClean="0"/>
              <a:t> </a:t>
            </a:r>
            <a:r>
              <a:rPr lang="en-US" sz="3600" dirty="0" err="1" smtClean="0"/>
              <a:t>penilaian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/>
              <a:t> </a:t>
            </a:r>
            <a:r>
              <a:rPr lang="en-US" sz="3600" dirty="0" err="1" smtClean="0"/>
              <a:t>pembelajaran</a:t>
            </a:r>
            <a:r>
              <a:rPr lang="en-US" sz="3600" dirty="0" smtClean="0"/>
              <a:t> </a:t>
            </a:r>
            <a:r>
              <a:rPr lang="en-US" sz="3600" dirty="0"/>
              <a:t>(</a:t>
            </a:r>
            <a:r>
              <a:rPr lang="en-US" sz="3600" dirty="0" err="1"/>
              <a:t>assesment</a:t>
            </a:r>
            <a:r>
              <a:rPr lang="en-US" sz="3600" dirty="0"/>
              <a:t> for learning</a:t>
            </a:r>
            <a:r>
              <a:rPr lang="en-US" sz="3600" dirty="0" smtClean="0"/>
              <a:t>), guru </a:t>
            </a:r>
            <a:r>
              <a:rPr lang="en-US" sz="3600" dirty="0" err="1" smtClean="0"/>
              <a:t>harus</a:t>
            </a:r>
            <a:r>
              <a:rPr lang="en-US" sz="3600" dirty="0" smtClean="0"/>
              <a:t> </a:t>
            </a:r>
            <a:r>
              <a:rPr lang="en-US" sz="3600" dirty="0" err="1" smtClean="0"/>
              <a:t>mengolah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menganalisis</a:t>
            </a:r>
            <a:r>
              <a:rPr lang="en-US" sz="3600" dirty="0" smtClean="0"/>
              <a:t> </a:t>
            </a:r>
            <a:r>
              <a:rPr lang="en-US" sz="3600" dirty="0" err="1" smtClean="0"/>
              <a:t>setiap</a:t>
            </a:r>
            <a:r>
              <a:rPr lang="en-US" sz="3600" dirty="0" smtClean="0"/>
              <a:t> </a:t>
            </a:r>
            <a:r>
              <a:rPr lang="en-US" sz="3600" dirty="0" err="1" smtClean="0"/>
              <a:t>jawaban</a:t>
            </a:r>
            <a:r>
              <a:rPr lang="en-US" sz="3600" dirty="0" smtClean="0"/>
              <a:t> </a:t>
            </a:r>
            <a:r>
              <a:rPr lang="en-US" sz="3600" dirty="0" err="1" smtClean="0"/>
              <a:t>siswa</a:t>
            </a:r>
            <a:r>
              <a:rPr lang="en-US" sz="3600" dirty="0" smtClean="0"/>
              <a:t> </a:t>
            </a:r>
            <a:r>
              <a:rPr lang="en-US" sz="3600" dirty="0" err="1" smtClean="0"/>
              <a:t>baik</a:t>
            </a:r>
            <a:r>
              <a:rPr lang="en-US" sz="3600" dirty="0" smtClean="0"/>
              <a:t> yang </a:t>
            </a:r>
            <a:r>
              <a:rPr lang="en-US" sz="3600" dirty="0" err="1" smtClean="0"/>
              <a:t>salah</a:t>
            </a:r>
            <a:r>
              <a:rPr lang="en-US" sz="3600" dirty="0" smtClean="0"/>
              <a:t> </a:t>
            </a:r>
            <a:r>
              <a:rPr lang="en-US" sz="3600" dirty="0" err="1" smtClean="0"/>
              <a:t>maupun</a:t>
            </a:r>
            <a:r>
              <a:rPr lang="en-US" sz="3600" dirty="0" smtClean="0"/>
              <a:t> </a:t>
            </a:r>
            <a:r>
              <a:rPr lang="en-US" sz="3600" dirty="0" err="1" smtClean="0"/>
              <a:t>jawaban</a:t>
            </a:r>
            <a:r>
              <a:rPr lang="en-US" sz="3600" dirty="0" smtClean="0"/>
              <a:t> </a:t>
            </a:r>
            <a:r>
              <a:rPr lang="en-US" sz="3600" dirty="0" err="1" smtClean="0"/>
              <a:t>lainnya</a:t>
            </a:r>
            <a:r>
              <a:rPr lang="en-US" sz="3600" dirty="0" smtClean="0"/>
              <a:t>. Hal </a:t>
            </a:r>
            <a:r>
              <a:rPr lang="en-US" sz="3600" dirty="0" err="1" smtClean="0"/>
              <a:t>ini</a:t>
            </a:r>
            <a:r>
              <a:rPr lang="en-US" sz="3600" dirty="0"/>
              <a:t> </a:t>
            </a:r>
            <a:r>
              <a:rPr lang="en-US" sz="3600" dirty="0" err="1" smtClean="0"/>
              <a:t>sangat</a:t>
            </a:r>
            <a:r>
              <a:rPr lang="en-US" sz="3600" dirty="0" smtClean="0"/>
              <a:t> </a:t>
            </a:r>
            <a:r>
              <a:rPr lang="en-US" sz="3600" dirty="0" err="1" smtClean="0"/>
              <a:t>membantu</a:t>
            </a:r>
            <a:r>
              <a:rPr lang="en-US" sz="3600" dirty="0" smtClean="0"/>
              <a:t> guru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/>
              <a:t>mengetahui</a:t>
            </a:r>
            <a:r>
              <a:rPr lang="en-US" sz="3600" dirty="0"/>
              <a:t> </a:t>
            </a:r>
            <a:r>
              <a:rPr lang="en-US" sz="3600" dirty="0" err="1"/>
              <a:t>kesulitan</a:t>
            </a:r>
            <a:r>
              <a:rPr lang="en-US" sz="3600" dirty="0"/>
              <a:t> </a:t>
            </a:r>
            <a:r>
              <a:rPr lang="en-US" sz="3600" dirty="0" err="1"/>
              <a:t>siswa</a:t>
            </a:r>
            <a:r>
              <a:rPr lang="en-US" sz="3600" dirty="0"/>
              <a:t> (</a:t>
            </a:r>
            <a:r>
              <a:rPr lang="en-US" sz="3600" dirty="0" err="1"/>
              <a:t>diagnostik</a:t>
            </a:r>
            <a:r>
              <a:rPr lang="en-US" sz="3600" dirty="0"/>
              <a:t>) </a:t>
            </a:r>
            <a:r>
              <a:rPr lang="en-US" sz="3600" dirty="0" err="1"/>
              <a:t>sehingga</a:t>
            </a:r>
            <a:r>
              <a:rPr lang="en-US" sz="3600" dirty="0"/>
              <a:t> guru </a:t>
            </a:r>
            <a:r>
              <a:rPr lang="en-US" sz="3600" dirty="0" err="1"/>
              <a:t>dapat</a:t>
            </a:r>
            <a:r>
              <a:rPr lang="en-US" sz="3600" dirty="0"/>
              <a:t> </a:t>
            </a:r>
            <a:r>
              <a:rPr lang="en-US" sz="3600" dirty="0" err="1" smtClean="0"/>
              <a:t>menemukan</a:t>
            </a:r>
            <a:r>
              <a:rPr lang="en-US" sz="3600" dirty="0" smtClean="0"/>
              <a:t> </a:t>
            </a:r>
            <a:r>
              <a:rPr lang="en-US" sz="3600" dirty="0" err="1"/>
              <a:t>cara</a:t>
            </a:r>
            <a:r>
              <a:rPr lang="en-US" sz="3600" dirty="0"/>
              <a:t> yang </a:t>
            </a:r>
            <a:r>
              <a:rPr lang="en-US" sz="3600" dirty="0" err="1"/>
              <a:t>efektif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memperbaiki</a:t>
            </a:r>
            <a:r>
              <a:rPr lang="en-US" sz="3600" dirty="0"/>
              <a:t> proses </a:t>
            </a:r>
            <a:r>
              <a:rPr lang="en-US" sz="3600" dirty="0" err="1" smtClean="0"/>
              <a:t>pembelajaran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7136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6710" y="434523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Format Kisi-</a:t>
            </a:r>
            <a:r>
              <a:rPr lang="en-US" dirty="0"/>
              <a:t>K</a:t>
            </a:r>
            <a:r>
              <a:rPr lang="en-US" dirty="0" smtClean="0"/>
              <a:t>isi </a:t>
            </a:r>
            <a:r>
              <a:rPr lang="en-US" dirty="0" err="1" smtClean="0"/>
              <a:t>Soal</a:t>
            </a:r>
            <a:r>
              <a:rPr lang="en-US" dirty="0" smtClean="0"/>
              <a:t> SD</a:t>
            </a:r>
            <a:endParaRPr lang="en-US" dirty="0"/>
          </a:p>
        </p:txBody>
      </p:sp>
      <p:pic>
        <p:nvPicPr>
          <p:cNvPr id="5163" name="Picture 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10" y="964798"/>
            <a:ext cx="8455464" cy="46375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80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520259"/>
            <a:ext cx="1378496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@ Dit. PSMA</a:t>
            </a:r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5871257"/>
              </p:ext>
            </p:extLst>
          </p:nvPr>
        </p:nvGraphicFramePr>
        <p:xfrm>
          <a:off x="76200" y="152400"/>
          <a:ext cx="9067800" cy="1202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Document" r:id="rId3" imgW="5906088" imgH="7823440" progId="Word.Document.12">
                  <p:embed/>
                </p:oleObj>
              </mc:Choice>
              <mc:Fallback>
                <p:oleObj name="Document" r:id="rId3" imgW="5906088" imgH="782344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52400"/>
                        <a:ext cx="9067800" cy="1202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853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520259"/>
            <a:ext cx="1378496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@ Dit. PSMA</a:t>
            </a:r>
            <a:endParaRPr lang="id-ID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9468921"/>
              </p:ext>
            </p:extLst>
          </p:nvPr>
        </p:nvGraphicFramePr>
        <p:xfrm>
          <a:off x="1588" y="76200"/>
          <a:ext cx="914082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2" name="Document" r:id="rId3" imgW="5903640" imgH="5075280" progId="Word.Document.12">
                  <p:embed/>
                </p:oleObj>
              </mc:Choice>
              <mc:Fallback>
                <p:oleObj name="Document" r:id="rId3" imgW="5903640" imgH="507528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76200"/>
                        <a:ext cx="9140825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692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5647" y="544870"/>
            <a:ext cx="78400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SG" b="1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SG" dirty="0"/>
          </a:p>
        </p:txBody>
      </p:sp>
      <p:sp>
        <p:nvSpPr>
          <p:cNvPr id="5" name="Rectangle 4"/>
          <p:cNvSpPr/>
          <p:nvPr/>
        </p:nvSpPr>
        <p:spPr>
          <a:xfrm>
            <a:off x="2382593" y="1498319"/>
            <a:ext cx="4675029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Brush Script MT" pitchFamily="66" charset="0"/>
              </a:rPr>
              <a:t>Tantangan</a:t>
            </a:r>
            <a:r>
              <a:rPr lang="en-US" sz="6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Brush Script MT" pitchFamily="66" charset="0"/>
              </a:rPr>
              <a:t> 1</a:t>
            </a:r>
            <a:endParaRPr lang="en-US" sz="6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Brush Script MT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9490" y="2931960"/>
            <a:ext cx="8152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dirty="0" err="1" smtClean="0"/>
              <a:t>Kerjakanlah</a:t>
            </a:r>
            <a:r>
              <a:rPr lang="en-US" sz="3600" dirty="0" smtClean="0"/>
              <a:t> LK 1</a:t>
            </a:r>
          </a:p>
          <a:p>
            <a:pPr algn="ctr">
              <a:defRPr/>
            </a:pPr>
            <a:r>
              <a:rPr lang="en-US" sz="3600" dirty="0" err="1" smtClean="0"/>
              <a:t>sesuai</a:t>
            </a:r>
            <a:r>
              <a:rPr lang="en-US" sz="3600" dirty="0" smtClean="0"/>
              <a:t> format yang </a:t>
            </a:r>
            <a:r>
              <a:rPr lang="en-US" sz="3600" dirty="0" err="1" smtClean="0"/>
              <a:t>telah</a:t>
            </a:r>
            <a:r>
              <a:rPr lang="en-US" sz="3600" dirty="0" smtClean="0"/>
              <a:t> </a:t>
            </a:r>
            <a:r>
              <a:rPr lang="en-US" sz="3600" dirty="0" err="1" smtClean="0"/>
              <a:t>tersedia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5758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553791" y="2053164"/>
            <a:ext cx="8010659" cy="267338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Mengapa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sesmen di Indonesia diarahkan ke model </a:t>
            </a:r>
            <a:r>
              <a:rPr lang="en-US" dirty="0">
                <a:latin typeface="Arial" pitchFamily="34" charset="0"/>
                <a:cs typeface="Arial" pitchFamily="34" charset="0"/>
              </a:rPr>
              <a:t>a</a:t>
            </a:r>
            <a:r>
              <a:rPr lang="id-ID" dirty="0">
                <a:latin typeface="Arial" pitchFamily="34" charset="0"/>
                <a:cs typeface="Arial" pitchFamily="34" charset="0"/>
              </a:rPr>
              <a:t>sesmen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i="1" dirty="0" smtClean="0">
                <a:latin typeface="Arial" pitchFamily="34" charset="0"/>
                <a:cs typeface="Arial" pitchFamily="34" charset="0"/>
              </a:rPr>
              <a:t>Higher Order Thinking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Skills (HOTS)</a:t>
            </a:r>
            <a:r>
              <a:rPr lang="id-ID" i="1" dirty="0" smtClean="0">
                <a:latin typeface="Arial" pitchFamily="34" charset="0"/>
                <a:cs typeface="Arial" pitchFamily="34" charset="0"/>
              </a:rPr>
              <a:t>?</a:t>
            </a:r>
            <a:endParaRPr lang="id-ID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70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5647" y="544870"/>
            <a:ext cx="78400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SG" b="1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SG" dirty="0"/>
          </a:p>
        </p:txBody>
      </p:sp>
      <p:sp>
        <p:nvSpPr>
          <p:cNvPr id="5" name="Rectangle 4"/>
          <p:cNvSpPr/>
          <p:nvPr/>
        </p:nvSpPr>
        <p:spPr>
          <a:xfrm>
            <a:off x="2382593" y="1498319"/>
            <a:ext cx="4675029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Brush Script MT" pitchFamily="66" charset="0"/>
              </a:rPr>
              <a:t>Tantangan</a:t>
            </a:r>
            <a:r>
              <a:rPr lang="en-US" sz="6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Brush Script MT" pitchFamily="66" charset="0"/>
              </a:rPr>
              <a:t> 2</a:t>
            </a:r>
            <a:endParaRPr lang="en-US" sz="6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Brush Script MT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9490" y="2931960"/>
            <a:ext cx="8152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dirty="0" err="1" smtClean="0"/>
              <a:t>Kerjakanlah</a:t>
            </a:r>
            <a:r>
              <a:rPr lang="en-US" sz="3600" dirty="0" smtClean="0"/>
              <a:t> LK 2</a:t>
            </a:r>
          </a:p>
          <a:p>
            <a:pPr algn="ctr">
              <a:defRPr/>
            </a:pPr>
            <a:r>
              <a:rPr lang="en-US" sz="3600" dirty="0" err="1" smtClean="0"/>
              <a:t>sesuai</a:t>
            </a:r>
            <a:r>
              <a:rPr lang="en-US" sz="3600" dirty="0" smtClean="0"/>
              <a:t> format yang </a:t>
            </a:r>
            <a:r>
              <a:rPr lang="en-US" sz="3600" dirty="0" err="1" smtClean="0"/>
              <a:t>telah</a:t>
            </a:r>
            <a:r>
              <a:rPr lang="en-US" sz="3600" dirty="0" smtClean="0"/>
              <a:t> </a:t>
            </a:r>
            <a:r>
              <a:rPr lang="en-US" sz="3600" dirty="0" err="1" smtClean="0"/>
              <a:t>tersedia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291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5647" y="544870"/>
            <a:ext cx="78400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SG" b="1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SG" dirty="0"/>
          </a:p>
        </p:txBody>
      </p:sp>
      <p:sp>
        <p:nvSpPr>
          <p:cNvPr id="5" name="Rectangle 4"/>
          <p:cNvSpPr/>
          <p:nvPr/>
        </p:nvSpPr>
        <p:spPr>
          <a:xfrm>
            <a:off x="1063194" y="2006415"/>
            <a:ext cx="737246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Brush Script MT" pitchFamily="66" charset="0"/>
              </a:rPr>
              <a:t>Terima Kasih</a:t>
            </a:r>
            <a:endParaRPr lang="en-US" sz="115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72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/>
          </p:cNvSpPr>
          <p:nvPr>
            <p:ph type="sldNum" sz="quarter" idx="4294967295"/>
          </p:nvPr>
        </p:nvSpPr>
        <p:spPr>
          <a:xfrm>
            <a:off x="7620000" y="-118565"/>
            <a:ext cx="1066800" cy="2737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 lnSpcReduction="10000"/>
          </a:bodyPr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>
              <a:defRPr>
                <a:solidFill>
                  <a:srgbClr val="000000"/>
                </a:solidFill>
              </a:defRPr>
            </a:pPr>
            <a:fld id="{86CB4B4D-7CA3-9044-876B-883B54F8677D}" type="slidenum">
              <a:rPr/>
              <a:pPr>
                <a:defRPr>
                  <a:solidFill>
                    <a:srgbClr val="000000"/>
                  </a:solidFill>
                </a:defRPr>
              </a:pPr>
              <a:t>4</a:t>
            </a:fld>
            <a:endParaRPr/>
          </a:p>
        </p:txBody>
      </p:sp>
      <p:sp>
        <p:nvSpPr>
          <p:cNvPr id="15" name="Subtitle 4"/>
          <p:cNvSpPr txBox="1">
            <a:spLocks/>
          </p:cNvSpPr>
          <p:nvPr/>
        </p:nvSpPr>
        <p:spPr>
          <a:xfrm>
            <a:off x="323528" y="3061564"/>
            <a:ext cx="1944216" cy="15001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id-ID" dirty="0">
                <a:solidFill>
                  <a:schemeClr val="bg1"/>
                </a:solidFill>
                <a:latin typeface="Century Gothic" panose="020B0502020202020204" pitchFamily="34" charset="0"/>
              </a:rPr>
              <a:t>Agenda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536253"/>
              </p:ext>
            </p:extLst>
          </p:nvPr>
        </p:nvGraphicFramePr>
        <p:xfrm>
          <a:off x="597289" y="2665867"/>
          <a:ext cx="7901329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1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453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933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407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8939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8940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95638">
                <a:tc gridSpan="2">
                  <a:txBody>
                    <a:bodyPr/>
                    <a:lstStyle/>
                    <a:p>
                      <a:r>
                        <a:rPr lang="id-ID" sz="180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Kualitas Karakter</a:t>
                      </a:r>
                    </a:p>
                    <a:p>
                      <a:r>
                        <a:rPr lang="id-ID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Bagaimana menghadapi</a:t>
                      </a:r>
                      <a:r>
                        <a:rPr lang="id-ID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lingkungan yang terus berubah</a:t>
                      </a:r>
                      <a:r>
                        <a:rPr lang="id-ID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id-ID" sz="11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id-ID" sz="18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Kompetensi</a:t>
                      </a:r>
                    </a:p>
                    <a:p>
                      <a:r>
                        <a:rPr lang="id-ID" sz="14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Bagaimana </a:t>
                      </a:r>
                      <a:r>
                        <a:rPr lang="id-ID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id-ID" sz="14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mengatasi tantangan yang kompleks.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id-ID" sz="180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Literasi</a:t>
                      </a:r>
                      <a:r>
                        <a:rPr lang="id-ID" sz="1800" baseline="0" dirty="0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 Dasar</a:t>
                      </a:r>
                    </a:p>
                    <a:p>
                      <a:r>
                        <a:rPr lang="id-ID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Bagaimana  menerapkan keterampilan inti untuk kegiatan sehari-hari.</a:t>
                      </a:r>
                      <a:endParaRPr lang="id-ID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</a:p>
                    <a:p>
                      <a:pPr marL="0" indent="0">
                        <a:buNone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</a:p>
                    <a:p>
                      <a:pPr marL="0" indent="0">
                        <a:buNone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</a:p>
                    <a:p>
                      <a:pPr marL="0" indent="0">
                        <a:buNone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</a:p>
                    <a:p>
                      <a:pPr marL="0" indent="0">
                        <a:buNone/>
                      </a:pP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marL="0" indent="0">
                        <a:buNone/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Iman</a:t>
                      </a:r>
                      <a:r>
                        <a:rPr lang="id-ID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&amp; taqwa</a:t>
                      </a:r>
                    </a:p>
                    <a:p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Rasa ingin tahu</a:t>
                      </a:r>
                      <a:endParaRPr lang="id-ID" sz="1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Inisiatif </a:t>
                      </a:r>
                    </a:p>
                    <a:p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Gigih</a:t>
                      </a:r>
                    </a:p>
                    <a:p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Kemampuan</a:t>
                      </a:r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beradaptasi</a:t>
                      </a:r>
                      <a:endParaRPr lang="id-ID" sz="140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Kep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em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impinan</a:t>
                      </a:r>
                    </a:p>
                    <a:p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Kesadaran sosial dan budaya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endParaRPr lang="id-ID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endParaRPr lang="en-US" sz="1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id-ID" sz="140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Berpikir kritis/memecahkan masalah 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id-ID" sz="1400" baseline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Kreativitas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Komunikasi</a:t>
                      </a:r>
                      <a:endParaRPr lang="en-US" sz="140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Kolaborasi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7.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Baca tulis</a:t>
                      </a:r>
                    </a:p>
                    <a:p>
                      <a:pPr marL="0" indent="0">
                        <a:buNone/>
                      </a:pP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Berhitung</a:t>
                      </a:r>
                    </a:p>
                    <a:p>
                      <a:pPr marL="0" indent="0">
                        <a:buNone/>
                      </a:pP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Literasi</a:t>
                      </a:r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s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ains</a:t>
                      </a:r>
                    </a:p>
                    <a:p>
                      <a:pPr marL="0" indent="0">
                        <a:buNone/>
                      </a:pP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Literasi informasi teknologi dan komunikasi </a:t>
                      </a:r>
                    </a:p>
                    <a:p>
                      <a:pPr marL="0" indent="0">
                        <a:buNone/>
                      </a:pP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Literasi</a:t>
                      </a:r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keuangan</a:t>
                      </a:r>
                      <a:endParaRPr lang="id-ID" sz="1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Literasi budaya dan kewarganegaraan</a:t>
                      </a:r>
                    </a:p>
                    <a:p>
                      <a:endParaRPr lang="id-ID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Down Arrow 16"/>
          <p:cNvSpPr/>
          <p:nvPr/>
        </p:nvSpPr>
        <p:spPr>
          <a:xfrm>
            <a:off x="1244013" y="1672141"/>
            <a:ext cx="1023731" cy="824947"/>
          </a:xfrm>
          <a:prstGeom prst="downArrow">
            <a:avLst>
              <a:gd name="adj1" fmla="val 57767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TextBox 17"/>
          <p:cNvSpPr txBox="1"/>
          <p:nvPr/>
        </p:nvSpPr>
        <p:spPr>
          <a:xfrm>
            <a:off x="1492491" y="1682082"/>
            <a:ext cx="52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19" name="Down Arrow 18"/>
          <p:cNvSpPr/>
          <p:nvPr/>
        </p:nvSpPr>
        <p:spPr>
          <a:xfrm>
            <a:off x="4036089" y="1693612"/>
            <a:ext cx="1023731" cy="824947"/>
          </a:xfrm>
          <a:prstGeom prst="downArrow">
            <a:avLst>
              <a:gd name="adj1" fmla="val 57767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TextBox 19"/>
          <p:cNvSpPr txBox="1"/>
          <p:nvPr/>
        </p:nvSpPr>
        <p:spPr>
          <a:xfrm>
            <a:off x="4284567" y="1703553"/>
            <a:ext cx="52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6828165" y="1672141"/>
            <a:ext cx="1023731" cy="824947"/>
          </a:xfrm>
          <a:prstGeom prst="downArrow">
            <a:avLst>
              <a:gd name="adj1" fmla="val 57767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TextBox 21"/>
          <p:cNvSpPr txBox="1"/>
          <p:nvPr/>
        </p:nvSpPr>
        <p:spPr>
          <a:xfrm>
            <a:off x="7076643" y="1682082"/>
            <a:ext cx="52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9872" y="758806"/>
            <a:ext cx="5804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>
                <a:latin typeface="Arial" pitchFamily="34" charset="0"/>
                <a:cs typeface="Arial" pitchFamily="34" charset="0"/>
              </a:rPr>
              <a:t>Kecakapan Abad 21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yang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dib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utuhkan</a:t>
            </a:r>
            <a:endParaRPr lang="id-ID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19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/>
          </p:cNvSpPr>
          <p:nvPr>
            <p:ph type="sldNum" sz="quarter" idx="4294967295"/>
          </p:nvPr>
        </p:nvSpPr>
        <p:spPr>
          <a:xfrm>
            <a:off x="7620000" y="-118565"/>
            <a:ext cx="1066800" cy="2737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 lnSpcReduction="10000"/>
          </a:bodyPr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>
              <a:defRPr>
                <a:solidFill>
                  <a:srgbClr val="000000"/>
                </a:solidFill>
              </a:defRPr>
            </a:pPr>
            <a:fld id="{86CB4B4D-7CA3-9044-876B-883B54F8677D}" type="slidenum">
              <a:rPr/>
              <a:pPr>
                <a:defRPr>
                  <a:solidFill>
                    <a:srgbClr val="000000"/>
                  </a:solidFill>
                </a:defRPr>
              </a:pPr>
              <a:t>5</a:t>
            </a:fld>
            <a:endParaRPr/>
          </a:p>
        </p:txBody>
      </p:sp>
      <p:pic>
        <p:nvPicPr>
          <p:cNvPr id="90" name="image25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52400" y="2139412"/>
            <a:ext cx="8839201" cy="304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Shape 91"/>
          <p:cNvSpPr/>
          <p:nvPr/>
        </p:nvSpPr>
        <p:spPr>
          <a:xfrm>
            <a:off x="1371599" y="5193268"/>
            <a:ext cx="1981201" cy="369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1" tIns="45711" rIns="45711" bIns="45711">
            <a:spAutoFit/>
          </a:bodyPr>
          <a:lstStyle>
            <a:lvl1pPr algn="l" defTabSz="45720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 sz="1800"/>
            </a:pPr>
            <a:r>
              <a:rPr kern="0"/>
              <a:t>Matematika</a:t>
            </a:r>
          </a:p>
        </p:txBody>
      </p:sp>
      <p:sp>
        <p:nvSpPr>
          <p:cNvPr id="92" name="Shape 92"/>
          <p:cNvSpPr/>
          <p:nvPr/>
        </p:nvSpPr>
        <p:spPr>
          <a:xfrm>
            <a:off x="5943603" y="5155146"/>
            <a:ext cx="1905001" cy="369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1" tIns="45711" rIns="45711" bIns="45711">
            <a:spAutoFit/>
          </a:bodyPr>
          <a:lstStyle>
            <a:lvl1pPr algn="l" defTabSz="45720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 sz="1800"/>
            </a:pPr>
            <a:r>
              <a:rPr kern="0"/>
              <a:t>Membaca</a:t>
            </a:r>
          </a:p>
        </p:txBody>
      </p:sp>
      <p:sp>
        <p:nvSpPr>
          <p:cNvPr id="93" name="Shape 93"/>
          <p:cNvSpPr/>
          <p:nvPr/>
        </p:nvSpPr>
        <p:spPr>
          <a:xfrm>
            <a:off x="457202" y="5885764"/>
            <a:ext cx="8077201" cy="438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1" tIns="45711" rIns="45711" bIns="45711">
            <a:spAutoFit/>
          </a:bodyPr>
          <a:lstStyle/>
          <a:p>
            <a:pPr defTabSz="321407">
              <a:defRPr sz="1800">
                <a:solidFill>
                  <a:srgbClr val="000000"/>
                </a:solidFill>
              </a:defRPr>
            </a:pPr>
            <a:r>
              <a:rPr sz="11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Rodrigo, World Bank,  Extracted from OECD. </a:t>
            </a:r>
            <a:r>
              <a:rPr sz="1100" i="1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Pisa 2012 Results in Focus: What Students Know and What They Can Do With What They Know.</a:t>
            </a:r>
          </a:p>
        </p:txBody>
      </p:sp>
      <p:sp>
        <p:nvSpPr>
          <p:cNvPr id="94" name="Shape 94"/>
          <p:cNvSpPr/>
          <p:nvPr/>
        </p:nvSpPr>
        <p:spPr>
          <a:xfrm>
            <a:off x="341385" y="2853805"/>
            <a:ext cx="696426" cy="2403999"/>
          </a:xfrm>
          <a:prstGeom prst="roundRect">
            <a:avLst>
              <a:gd name="adj" fmla="val 11719"/>
            </a:avLst>
          </a:prstGeom>
          <a:ln w="50800">
            <a:solidFill>
              <a:srgbClr val="FF0000"/>
            </a:solidFill>
            <a:prstDash val="sysDash"/>
          </a:ln>
        </p:spPr>
        <p:txBody>
          <a:bodyPr lIns="45711" tIns="45711" rIns="45711" bIns="45711" anchor="ctr"/>
          <a:lstStyle/>
          <a:p>
            <a:pPr algn="ctr" defTabSz="32140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170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4822547" y="2836075"/>
            <a:ext cx="696427" cy="2403999"/>
          </a:xfrm>
          <a:prstGeom prst="roundRect">
            <a:avLst>
              <a:gd name="adj" fmla="val 11719"/>
            </a:avLst>
          </a:prstGeom>
          <a:ln w="50800">
            <a:solidFill>
              <a:srgbClr val="FF0000"/>
            </a:solidFill>
            <a:prstDash val="sysDash"/>
          </a:ln>
        </p:spPr>
        <p:txBody>
          <a:bodyPr lIns="45711" tIns="45711" rIns="45711" bIns="45711" anchor="ctr"/>
          <a:lstStyle/>
          <a:p>
            <a:pPr algn="ctr" defTabSz="32140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170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152402" y="5562603"/>
            <a:ext cx="3713513" cy="323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1" tIns="45711" rIns="45711" bIns="45711">
            <a:spAutoFit/>
          </a:bodyPr>
          <a:lstStyle>
            <a:lvl1pPr algn="l" defTabSz="457200">
              <a:defRPr sz="2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 sz="1800">
                <a:solidFill>
                  <a:srgbClr val="000000"/>
                </a:solidFill>
              </a:defRPr>
            </a:pPr>
            <a:r>
              <a:rPr sz="1500" kern="0">
                <a:solidFill>
                  <a:srgbClr val="000000"/>
                </a:solidFill>
              </a:rPr>
              <a:t>75% siswa di bawah kompetensi minimum</a:t>
            </a:r>
          </a:p>
        </p:txBody>
      </p:sp>
      <p:sp>
        <p:nvSpPr>
          <p:cNvPr id="97" name="Shape 97"/>
          <p:cNvSpPr/>
          <p:nvPr/>
        </p:nvSpPr>
        <p:spPr>
          <a:xfrm>
            <a:off x="4642249" y="5556665"/>
            <a:ext cx="3713513" cy="323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1" tIns="45711" rIns="45711" bIns="45711">
            <a:spAutoFit/>
          </a:bodyPr>
          <a:lstStyle>
            <a:lvl1pPr algn="l" defTabSz="457200">
              <a:defRPr sz="2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 sz="1800">
                <a:solidFill>
                  <a:srgbClr val="000000"/>
                </a:solidFill>
              </a:defRPr>
            </a:pPr>
            <a:r>
              <a:rPr sz="1500" kern="0">
                <a:solidFill>
                  <a:srgbClr val="000000"/>
                </a:solidFill>
              </a:rPr>
              <a:t>56% siswa di bawah kompetensi minimum</a:t>
            </a:r>
          </a:p>
        </p:txBody>
      </p:sp>
      <p:grpSp>
        <p:nvGrpSpPr>
          <p:cNvPr id="100" name="Group 100"/>
          <p:cNvGrpSpPr/>
          <p:nvPr/>
        </p:nvGrpSpPr>
        <p:grpSpPr>
          <a:xfrm>
            <a:off x="0" y="0"/>
            <a:ext cx="9144001" cy="869980"/>
            <a:chOff x="0" y="-107454"/>
            <a:chExt cx="13004800" cy="1237303"/>
          </a:xfrm>
        </p:grpSpPr>
        <p:sp>
          <p:nvSpPr>
            <p:cNvPr id="98" name="Shape 98"/>
            <p:cNvSpPr/>
            <p:nvPr/>
          </p:nvSpPr>
          <p:spPr>
            <a:xfrm>
              <a:off x="0" y="-1"/>
              <a:ext cx="13004800" cy="1022393"/>
            </a:xfrm>
            <a:prstGeom prst="rect">
              <a:avLst/>
            </a:prstGeom>
            <a:solidFill>
              <a:srgbClr val="42568D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ctr" defTabSz="321407">
                <a:defRPr sz="2800" b="1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 sz="2000" b="1" kern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" name="Shape 99"/>
            <p:cNvSpPr/>
            <p:nvPr/>
          </p:nvSpPr>
          <p:spPr>
            <a:xfrm>
              <a:off x="0" y="-107454"/>
              <a:ext cx="13004800" cy="12373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>
              <a:lvl1pPr defTabSz="457200">
                <a:defRPr sz="2800" b="1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algn="ctr">
                <a:defRPr sz="1800" b="0">
                  <a:solidFill>
                    <a:srgbClr val="000000"/>
                  </a:solidFill>
                </a:defRPr>
              </a:pPr>
              <a:r>
                <a:rPr sz="2400" b="0" kern="0" dirty="0" err="1">
                  <a:solidFill>
                    <a:schemeClr val="bg1"/>
                  </a:solidFill>
                </a:rPr>
                <a:t>Hasil</a:t>
              </a:r>
              <a:r>
                <a:rPr sz="2400" b="0" kern="0" dirty="0">
                  <a:solidFill>
                    <a:schemeClr val="bg1"/>
                  </a:solidFill>
                </a:rPr>
                <a:t> PISA 2012: </a:t>
              </a:r>
              <a:r>
                <a:rPr sz="2400" b="0" kern="0" dirty="0" err="1">
                  <a:solidFill>
                    <a:schemeClr val="bg1"/>
                  </a:solidFill>
                </a:rPr>
                <a:t>mayoritas</a:t>
              </a:r>
              <a:r>
                <a:rPr sz="2400" b="0" kern="0" dirty="0">
                  <a:solidFill>
                    <a:schemeClr val="bg1"/>
                  </a:solidFill>
                </a:rPr>
                <a:t> </a:t>
              </a:r>
              <a:r>
                <a:rPr sz="2400" b="0" kern="0" dirty="0" err="1">
                  <a:solidFill>
                    <a:schemeClr val="bg1"/>
                  </a:solidFill>
                </a:rPr>
                <a:t>siswa</a:t>
              </a:r>
              <a:r>
                <a:rPr sz="2400" b="0" kern="0" dirty="0">
                  <a:solidFill>
                    <a:schemeClr val="bg1"/>
                  </a:solidFill>
                </a:rPr>
                <a:t> </a:t>
              </a:r>
              <a:r>
                <a:rPr sz="2400" b="0" kern="0" dirty="0" err="1">
                  <a:solidFill>
                    <a:schemeClr val="bg1"/>
                  </a:solidFill>
                </a:rPr>
                <a:t>usia</a:t>
              </a:r>
              <a:r>
                <a:rPr sz="2400" b="0" kern="0" dirty="0">
                  <a:solidFill>
                    <a:schemeClr val="bg1"/>
                  </a:solidFill>
                </a:rPr>
                <a:t> 15 </a:t>
              </a:r>
              <a:r>
                <a:rPr sz="2400" b="0" kern="0" dirty="0" err="1">
                  <a:solidFill>
                    <a:schemeClr val="bg1"/>
                  </a:solidFill>
                </a:rPr>
                <a:t>tahun</a:t>
              </a:r>
              <a:r>
                <a:rPr sz="2400" b="0" kern="0" dirty="0">
                  <a:solidFill>
                    <a:schemeClr val="bg1"/>
                  </a:solidFill>
                </a:rPr>
                <a:t> </a:t>
              </a:r>
              <a:r>
                <a:rPr sz="2400" b="0" kern="0" dirty="0" err="1">
                  <a:solidFill>
                    <a:schemeClr val="bg1"/>
                  </a:solidFill>
                </a:rPr>
                <a:t>belum</a:t>
              </a:r>
              <a:r>
                <a:rPr sz="2400" b="0" kern="0" dirty="0">
                  <a:solidFill>
                    <a:schemeClr val="bg1"/>
                  </a:solidFill>
                </a:rPr>
                <a:t> </a:t>
              </a:r>
              <a:r>
                <a:rPr sz="2400" b="0" kern="0" dirty="0" err="1">
                  <a:solidFill>
                    <a:schemeClr val="bg1"/>
                  </a:solidFill>
                </a:rPr>
                <a:t>memiliki</a:t>
              </a:r>
              <a:r>
                <a:rPr sz="2400" b="0" kern="0" dirty="0">
                  <a:solidFill>
                    <a:schemeClr val="bg1"/>
                  </a:solidFill>
                </a:rPr>
                <a:t> </a:t>
              </a:r>
              <a:r>
                <a:rPr sz="2400" b="0" kern="0" dirty="0" err="1">
                  <a:solidFill>
                    <a:schemeClr val="bg1"/>
                  </a:solidFill>
                </a:rPr>
                <a:t>literasi</a:t>
              </a:r>
              <a:r>
                <a:rPr sz="2400" b="0" kern="0" dirty="0">
                  <a:solidFill>
                    <a:schemeClr val="bg1"/>
                  </a:solidFill>
                </a:rPr>
                <a:t> </a:t>
              </a:r>
              <a:r>
                <a:rPr sz="2400" b="0" kern="0" dirty="0" err="1">
                  <a:solidFill>
                    <a:schemeClr val="bg1"/>
                  </a:solidFill>
                </a:rPr>
                <a:t>dasar</a:t>
              </a:r>
              <a:r>
                <a:rPr sz="2400" b="0" kern="0" dirty="0">
                  <a:solidFill>
                    <a:schemeClr val="bg1"/>
                  </a:solidFill>
                </a:rPr>
                <a:t> (</a:t>
              </a:r>
              <a:r>
                <a:rPr sz="2400" b="0" kern="0" dirty="0" err="1">
                  <a:solidFill>
                    <a:schemeClr val="bg1"/>
                  </a:solidFill>
                </a:rPr>
                <a:t>membaca</a:t>
              </a:r>
              <a:r>
                <a:rPr sz="2400" b="0" kern="0" dirty="0">
                  <a:solidFill>
                    <a:schemeClr val="bg1"/>
                  </a:solidFill>
                </a:rPr>
                <a:t>, </a:t>
              </a:r>
              <a:r>
                <a:rPr sz="2400" b="0" kern="0" dirty="0" err="1">
                  <a:solidFill>
                    <a:schemeClr val="bg1"/>
                  </a:solidFill>
                </a:rPr>
                <a:t>matematika</a:t>
              </a:r>
              <a:r>
                <a:rPr sz="2400" b="0" kern="0" dirty="0">
                  <a:solidFill>
                    <a:schemeClr val="bg1"/>
                  </a:solidFill>
                </a:rPr>
                <a:t>, </a:t>
              </a:r>
              <a:r>
                <a:rPr sz="2400" b="0" kern="0" dirty="0" err="1">
                  <a:solidFill>
                    <a:schemeClr val="bg1"/>
                  </a:solidFill>
                </a:rPr>
                <a:t>sains</a:t>
              </a:r>
              <a:r>
                <a:rPr sz="2400" b="0" kern="0" dirty="0">
                  <a:solidFill>
                    <a:schemeClr val="bg1"/>
                  </a:solidFill>
                </a:rPr>
                <a:t>)</a:t>
              </a:r>
            </a:p>
          </p:txBody>
        </p:sp>
      </p:grpSp>
      <p:sp>
        <p:nvSpPr>
          <p:cNvPr id="101" name="Shape 101"/>
          <p:cNvSpPr/>
          <p:nvPr/>
        </p:nvSpPr>
        <p:spPr>
          <a:xfrm>
            <a:off x="152403" y="880020"/>
            <a:ext cx="8763001" cy="957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1" tIns="45711" rIns="45711" bIns="45711">
            <a:spAutoFit/>
          </a:bodyPr>
          <a:lstStyle/>
          <a:p>
            <a:pPr defTabSz="321407">
              <a:defRPr sz="1800">
                <a:solidFill>
                  <a:srgbClr val="000000"/>
                </a:solidFill>
              </a:defRPr>
            </a:pP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Anak-anak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kita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tidak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akan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berdaya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saing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bila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di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sekolah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mereka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tidak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dilatih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kecakapan</a:t>
            </a:r>
            <a:r>
              <a:rPr sz="1400" kern="0" dirty="0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hidup</a:t>
            </a:r>
            <a:r>
              <a:rPr sz="1400" kern="0" dirty="0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abad</a:t>
            </a:r>
            <a:r>
              <a:rPr sz="1400" kern="0" dirty="0">
                <a:solidFill>
                  <a:srgbClr val="FF0000"/>
                </a:solidFill>
                <a:latin typeface="Arial Bold"/>
                <a:ea typeface="Arial Bold"/>
                <a:cs typeface="Arial Bold"/>
                <a:sym typeface="Arial Bold"/>
              </a:rPr>
              <a:t> 21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,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misalnya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: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untuk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membuat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perbandingan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,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membuat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penilaian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data,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berpikir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kritis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,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membuat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kesimpulan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,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memecahkan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masalah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dan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menerapkan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pengetahuan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mereka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pada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konteks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kehidupan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nyata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serta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pada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situasi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yang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masih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sz="1400" kern="0" dirty="0" err="1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asing</a:t>
            </a:r>
            <a:r>
              <a:rPr sz="1400" kern="0" dirty="0">
                <a:solidFill>
                  <a:srgbClr val="FF66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162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35229" y="2488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5400" b="1" dirty="0" err="1" smtClean="0">
                <a:solidFill>
                  <a:srgbClr val="990033"/>
                </a:solidFill>
              </a:rPr>
              <a:t>Proses</a:t>
            </a:r>
            <a:r>
              <a:rPr lang="en-US" sz="5400" b="1" dirty="0" smtClean="0">
                <a:solidFill>
                  <a:srgbClr val="990033"/>
                </a:solidFill>
              </a:rPr>
              <a:t> </a:t>
            </a:r>
            <a:r>
              <a:rPr lang="en-US" sz="5400" b="1" dirty="0" err="1" smtClean="0">
                <a:solidFill>
                  <a:srgbClr val="990033"/>
                </a:solidFill>
              </a:rPr>
              <a:t>Kognitif</a:t>
            </a:r>
            <a:r>
              <a:rPr lang="en-US" sz="5400" b="1" dirty="0" smtClean="0">
                <a:solidFill>
                  <a:srgbClr val="990033"/>
                </a:solidFill>
              </a:rPr>
              <a:t> Bloom</a:t>
            </a: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2700" dirty="0" smtClean="0"/>
              <a:t>(Anderson &amp; </a:t>
            </a:r>
            <a:r>
              <a:rPr lang="en-US" sz="2700" dirty="0" err="1" smtClean="0"/>
              <a:t>Krathwohl</a:t>
            </a:r>
            <a:r>
              <a:rPr lang="en-US" sz="2700" dirty="0" smtClean="0"/>
              <a:t>, 2001)</a:t>
            </a:r>
            <a:endParaRPr lang="en-US" dirty="0"/>
          </a:p>
        </p:txBody>
      </p:sp>
      <p:graphicFrame>
        <p:nvGraphicFramePr>
          <p:cNvPr id="5" name="Group 9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6994659"/>
              </p:ext>
            </p:extLst>
          </p:nvPr>
        </p:nvGraphicFramePr>
        <p:xfrm>
          <a:off x="214282" y="1632771"/>
          <a:ext cx="8572560" cy="4082245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2083623"/>
                <a:gridCol w="6488937"/>
              </a:tblGrid>
              <a:tr h="3318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Proses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Kognitif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Definisi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0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Mengingat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Mengambil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pengetahuan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yang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relevan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dari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ingatan</a:t>
                      </a:r>
                      <a:endParaRPr kumimoji="0" 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5531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Memahami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Helvetica-Bold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Membangun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arti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dari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proses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pembelajaran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termasuk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komunikasi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lisan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tertulis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gambar</a:t>
                      </a:r>
                      <a:endParaRPr kumimoji="0" 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5531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Menerapkan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Helvetica-Bold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Melakukan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atau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menggunakan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prosedur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di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dalam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situasi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yang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tidak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biasa</a:t>
                      </a:r>
                      <a:endParaRPr kumimoji="0" 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78821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Menganalisis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Helvetica-Bold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Memecah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materi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ke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dalam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bagian-bagiannya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dan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menentukan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bagaimana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bagian-bagian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itu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terhubungkan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antarbagian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dan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ke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struktur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atau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tujuan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keseluruhan</a:t>
                      </a:r>
                      <a:endParaRPr kumimoji="0" 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33187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Menilai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Helvetica-Bold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Membuat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pertimbangan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berdasarkan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kriteria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atau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standar</a:t>
                      </a:r>
                      <a:endParaRPr kumimoji="0" 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87237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Mengkreasi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Helvetica-Bold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Menempatkan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unsur-unsur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secara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bersama-sama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untuk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membentuk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keseluruhan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secara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koheren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atau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fungsional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;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menyusun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kembali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unsur-unsur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ke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dalam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pola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atau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struktur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baru</a:t>
                      </a:r>
                      <a:r>
                        <a:rPr kumimoji="0" lang="en-US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endParaRPr kumimoji="0" 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348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799"/>
            <a:ext cx="403860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Bef>
                <a:spcPts val="600"/>
              </a:spcBef>
            </a:pP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Level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Kognitif</a:t>
            </a:r>
            <a:endParaRPr lang="en-US" sz="44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719004"/>
              </p:ext>
            </p:extLst>
          </p:nvPr>
        </p:nvGraphicFramePr>
        <p:xfrm>
          <a:off x="0" y="1173480"/>
          <a:ext cx="91440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311"/>
                <a:gridCol w="2727889"/>
                <a:gridCol w="5638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NO.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LEVEL KOGNITIF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KARAKTERISTIK SOAL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Pengetahuan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Pemahaman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Mengukur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pengetahuan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faktual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konsep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prosedural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Aplikasi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§"/>
                      </a:pP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Menggunakan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pengetahuan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faktual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konsep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prosedural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tertentu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pada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konsep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lain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dalam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mapel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yang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sama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atau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mapel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lainnya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</a:p>
                    <a:p>
                      <a:pPr marL="342900" indent="-342900">
                        <a:buFont typeface="Wingdings" pitchFamily="2" charset="2"/>
                        <a:buChar char="§"/>
                      </a:pP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Menggunakan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pengetahuan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faktual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konsep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prosedural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tertentu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menyelesaikan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masalah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kontekstual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situasi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lain).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Penalaran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Menggunakan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penalaran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logika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</a:p>
                    <a:p>
                      <a:pPr marL="342900" indent="-342900">
                        <a:buFont typeface="Wingdings" pitchFamily="2" charset="2"/>
                        <a:buChar char="§"/>
                      </a:pP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Mengambil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keputusan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evaluasi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pPr marL="342900" indent="-342900">
                        <a:buFont typeface="Wingdings" pitchFamily="2" charset="2"/>
                        <a:buChar char="§"/>
                      </a:pP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Memprediksi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&amp;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Refleksi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Font typeface="Wingdings" pitchFamily="2" charset="2"/>
                        <a:buChar char="§"/>
                      </a:pP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Menyusun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strategi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baru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memecahkan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masalah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02328" y="6018461"/>
            <a:ext cx="1931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Arial Narrow" pitchFamily="34" charset="0"/>
              </a:rPr>
              <a:t>Sumber</a:t>
            </a:r>
            <a:r>
              <a:rPr lang="en-US" sz="1600" b="1" dirty="0" smtClean="0">
                <a:latin typeface="Arial Narrow" pitchFamily="34" charset="0"/>
              </a:rPr>
              <a:t>: </a:t>
            </a:r>
            <a:r>
              <a:rPr lang="en-US" sz="1600" b="1" dirty="0" err="1" smtClean="0">
                <a:latin typeface="Arial Narrow" pitchFamily="34" charset="0"/>
              </a:rPr>
              <a:t>Puspendik</a:t>
            </a:r>
            <a:endParaRPr lang="en-US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00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8220" y="6022887"/>
            <a:ext cx="4275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Arial Narrow" pitchFamily="34" charset="0"/>
              </a:rPr>
              <a:t>Sumber</a:t>
            </a:r>
            <a:r>
              <a:rPr lang="en-US" sz="1600" b="1" dirty="0" smtClean="0">
                <a:latin typeface="Arial Narrow" pitchFamily="34" charset="0"/>
              </a:rPr>
              <a:t>: </a:t>
            </a:r>
            <a:r>
              <a:rPr lang="en-US" sz="1600" b="1" dirty="0" err="1" smtClean="0">
                <a:latin typeface="Arial Narrow" pitchFamily="34" charset="0"/>
              </a:rPr>
              <a:t>Anderson&amp;Krathwohl</a:t>
            </a:r>
            <a:r>
              <a:rPr lang="en-US" sz="1600" b="1" dirty="0" smtClean="0">
                <a:latin typeface="Arial Narrow" pitchFamily="34" charset="0"/>
              </a:rPr>
              <a:t> </a:t>
            </a:r>
            <a:r>
              <a:rPr lang="en-US" sz="1600" b="1" dirty="0">
                <a:latin typeface="Arial Narrow" pitchFamily="34" charset="0"/>
              </a:rPr>
              <a:t>(2001</a:t>
            </a:r>
            <a:r>
              <a:rPr lang="en-US" sz="1600" b="1" dirty="0" smtClean="0">
                <a:latin typeface="Arial Narrow" pitchFamily="34" charset="0"/>
              </a:rPr>
              <a:t>) &amp; </a:t>
            </a:r>
            <a:r>
              <a:rPr lang="en-US" sz="1600" b="1" dirty="0" err="1" smtClean="0">
                <a:latin typeface="Arial Narrow" pitchFamily="34" charset="0"/>
              </a:rPr>
              <a:t>Puspendik</a:t>
            </a:r>
            <a:endParaRPr lang="en-US" sz="1600" b="1" dirty="0">
              <a:latin typeface="Arial Narrow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7314966"/>
              </p:ext>
            </p:extLst>
          </p:nvPr>
        </p:nvGraphicFramePr>
        <p:xfrm>
          <a:off x="-594158" y="1165097"/>
          <a:ext cx="10341976" cy="5061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Document" r:id="rId3" imgW="6146508" imgH="3001810" progId="Word.Document.12">
                  <p:embed/>
                </p:oleObj>
              </mc:Choice>
              <mc:Fallback>
                <p:oleObj name="Document" r:id="rId3" imgW="6146508" imgH="3001810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94158" y="1165097"/>
                        <a:ext cx="10341976" cy="50612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hape 131"/>
          <p:cNvSpPr/>
          <p:nvPr/>
        </p:nvSpPr>
        <p:spPr>
          <a:xfrm>
            <a:off x="0" y="386462"/>
            <a:ext cx="6323396" cy="68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65023" tIns="65023" rIns="65023" bIns="6502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defTabSz="914400">
              <a:defRPr sz="5000" b="1" spc="69">
                <a:solidFill>
                  <a:srgbClr val="000000"/>
                </a:solidFill>
                <a:effectLst>
                  <a:outerShdw blurRad="76200" dist="50800" dir="5400000" rotWithShape="0">
                    <a:srgbClr val="000000">
                      <a:alpha val="64999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lvl="0">
              <a:defRPr sz="1800" b="0" spc="0">
                <a:effectLst/>
              </a:defRPr>
            </a:pPr>
            <a:r>
              <a:rPr lang="en-US" sz="36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Dimensi</a:t>
            </a:r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Proses </a:t>
            </a:r>
            <a:r>
              <a:rPr lang="en-US" sz="36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Kognitif</a:t>
            </a:r>
            <a:endParaRPr sz="36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69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045409"/>
              </p:ext>
            </p:extLst>
          </p:nvPr>
        </p:nvGraphicFramePr>
        <p:xfrm>
          <a:off x="-1" y="1507261"/>
          <a:ext cx="9144000" cy="4367226"/>
        </p:xfrm>
        <a:graphic>
          <a:graphicData uri="http://schemas.openxmlformats.org/drawingml/2006/table">
            <a:tbl>
              <a:tblPr firstRow="1" bandRow="1">
                <a:solidFill>
                  <a:schemeClr val="bg2">
                    <a:lumMod val="90000"/>
                  </a:schemeClr>
                </a:solidFill>
                <a:tableStyleId>{5C22544A-7EE6-4342-B048-85BDC9FD1C3A}</a:tableStyleId>
              </a:tblPr>
              <a:tblGrid>
                <a:gridCol w="1993209"/>
                <a:gridCol w="2020173"/>
                <a:gridCol w="1930218"/>
                <a:gridCol w="3200400"/>
              </a:tblGrid>
              <a:tr h="550071">
                <a:tc>
                  <a:txBody>
                    <a:bodyPr/>
                    <a:lstStyle/>
                    <a:p>
                      <a:pPr algn="ctr"/>
                      <a:r>
                        <a:rPr lang="id-ID" sz="3200" b="1" dirty="0" smtClean="0">
                          <a:solidFill>
                            <a:schemeClr val="tx1"/>
                          </a:solidFill>
                        </a:rPr>
                        <a:t>Krulik &amp; </a:t>
                      </a:r>
                      <a:endParaRPr lang="en-US" sz="3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d-ID" sz="3200" b="1" dirty="0" smtClean="0">
                          <a:solidFill>
                            <a:schemeClr val="tx1"/>
                          </a:solidFill>
                        </a:rPr>
                        <a:t>Rudnick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Bloom</a:t>
                      </a: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</a:rPr>
                        <a:t>Orisinil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Bloom</a:t>
                      </a: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</a:rPr>
                        <a:t>Revisi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i="0" dirty="0" smtClean="0">
                          <a:solidFill>
                            <a:schemeClr val="tx1"/>
                          </a:solidFill>
                        </a:rPr>
                        <a:t>Presseisen </a:t>
                      </a:r>
                      <a:r>
                        <a:rPr lang="en-US" sz="3200" i="0" dirty="0" smtClean="0">
                          <a:solidFill>
                            <a:srgbClr val="FF0000"/>
                          </a:solidFill>
                        </a:rPr>
                        <a:t>“HOTS”</a:t>
                      </a:r>
                      <a:endParaRPr lang="en-US" sz="3200" i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50071">
                <a:tc>
                  <a:txBody>
                    <a:bodyPr/>
                    <a:lstStyle/>
                    <a:p>
                      <a:r>
                        <a:rPr lang="id-ID" sz="2400" b="0" i="1" dirty="0" smtClean="0"/>
                        <a:t>recall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Pengetahuan</a:t>
                      </a:r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Mengingat</a:t>
                      </a:r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50071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400" b="0" i="1" dirty="0" smtClean="0"/>
                        <a:t>basic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Pemahaman</a:t>
                      </a:r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Memahami</a:t>
                      </a:r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50071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3200" b="0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Penerapan</a:t>
                      </a:r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Menerapkan</a:t>
                      </a:r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500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400" b="0" i="1" dirty="0" smtClean="0">
                          <a:solidFill>
                            <a:schemeClr val="bg1"/>
                          </a:solidFill>
                        </a:rPr>
                        <a:t>critical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bg1"/>
                          </a:solidFill>
                        </a:rPr>
                        <a:t>Analisis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bg1"/>
                          </a:solidFill>
                        </a:rPr>
                        <a:t>Menganalisis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sz="2400" i="1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r>
                        <a:rPr lang="id-ID" sz="2400" i="1" dirty="0" smtClean="0">
                          <a:solidFill>
                            <a:schemeClr val="bg1"/>
                          </a:solidFill>
                        </a:rPr>
                        <a:t>erpikir kritis</a:t>
                      </a:r>
                      <a:r>
                        <a:rPr lang="en-US" sz="2400" i="1" dirty="0" smtClean="0">
                          <a:solidFill>
                            <a:schemeClr val="bg1"/>
                          </a:solidFill>
                        </a:rPr>
                        <a:t>;</a:t>
                      </a:r>
                      <a:r>
                        <a:rPr lang="en-US" sz="2400" i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400" i="1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r>
                        <a:rPr lang="id-ID" sz="2400" i="1" dirty="0" smtClean="0">
                          <a:solidFill>
                            <a:schemeClr val="bg1"/>
                          </a:solidFill>
                        </a:rPr>
                        <a:t>erpikir</a:t>
                      </a:r>
                      <a:r>
                        <a:rPr lang="en-US" sz="2400" i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id-ID" sz="2400" i="1" dirty="0" smtClean="0">
                          <a:solidFill>
                            <a:schemeClr val="bg1"/>
                          </a:solidFill>
                        </a:rPr>
                        <a:t>kreatif</a:t>
                      </a:r>
                      <a:r>
                        <a:rPr lang="en-US" sz="2400" i="1" dirty="0" smtClean="0">
                          <a:solidFill>
                            <a:schemeClr val="bg1"/>
                          </a:solidFill>
                        </a:rPr>
                        <a:t>;</a:t>
                      </a:r>
                      <a:r>
                        <a:rPr lang="en-US" sz="2400" i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400" i="1" dirty="0" smtClean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id-ID" sz="2400" i="1" dirty="0" smtClean="0">
                          <a:solidFill>
                            <a:schemeClr val="bg1"/>
                          </a:solidFill>
                        </a:rPr>
                        <a:t>emecahan masalah</a:t>
                      </a:r>
                      <a:r>
                        <a:rPr lang="en-US" sz="2400" i="1" dirty="0" smtClean="0">
                          <a:solidFill>
                            <a:schemeClr val="bg1"/>
                          </a:solidFill>
                        </a:rPr>
                        <a:t>;</a:t>
                      </a:r>
                      <a:r>
                        <a:rPr lang="en-US" sz="2400" i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400" i="1" dirty="0" smtClean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id-ID" sz="2400" i="1" dirty="0" smtClean="0">
                          <a:solidFill>
                            <a:schemeClr val="bg1"/>
                          </a:solidFill>
                        </a:rPr>
                        <a:t>embuat</a:t>
                      </a:r>
                      <a:r>
                        <a:rPr lang="en-US" sz="2400" i="1" dirty="0" smtClean="0">
                          <a:solidFill>
                            <a:schemeClr val="bg1"/>
                          </a:solidFill>
                        </a:rPr>
                        <a:t>an</a:t>
                      </a:r>
                      <a:r>
                        <a:rPr lang="id-ID" sz="2400" i="1" dirty="0" smtClean="0">
                          <a:solidFill>
                            <a:schemeClr val="bg1"/>
                          </a:solidFill>
                        </a:rPr>
                        <a:t> keputusan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550071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400" b="0" i="1" dirty="0" smtClean="0">
                          <a:solidFill>
                            <a:schemeClr val="bg1"/>
                          </a:solidFill>
                        </a:rPr>
                        <a:t>creative</a:t>
                      </a:r>
                      <a:endParaRPr lang="en-US" sz="24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bg1"/>
                          </a:solidFill>
                        </a:rPr>
                        <a:t>Sintesis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bg1"/>
                          </a:solidFill>
                        </a:rPr>
                        <a:t>Mengevaluasi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50071">
                <a:tc vMerge="1"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bg1"/>
                          </a:solidFill>
                        </a:rPr>
                        <a:t>Evaluasi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bg1"/>
                          </a:solidFill>
                        </a:rPr>
                        <a:t>Mencipta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hape 131"/>
          <p:cNvSpPr/>
          <p:nvPr/>
        </p:nvSpPr>
        <p:spPr>
          <a:xfrm>
            <a:off x="95518" y="386462"/>
            <a:ext cx="6323396" cy="68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65023" tIns="65023" rIns="65023" bIns="6502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defTabSz="914400">
              <a:defRPr sz="5000" b="1" spc="69">
                <a:solidFill>
                  <a:srgbClr val="000000"/>
                </a:solidFill>
                <a:effectLst>
                  <a:outerShdw blurRad="76200" dist="50800" dir="5400000" rotWithShape="0">
                    <a:srgbClr val="000000">
                      <a:alpha val="64999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lvl="0">
              <a:defRPr sz="1800" b="0" spc="0">
                <a:effectLst/>
              </a:defRPr>
            </a:pPr>
            <a:r>
              <a:rPr lang="en-US" sz="36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Dimensi</a:t>
            </a:r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Proses </a:t>
            </a:r>
            <a:r>
              <a:rPr lang="en-US" sz="36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Kognitif</a:t>
            </a:r>
            <a:endParaRPr sz="36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459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2353</TotalTime>
  <Words>1467</Words>
  <Application>Microsoft Office PowerPoint</Application>
  <PresentationFormat>On-screen Show (4:3)</PresentationFormat>
  <Paragraphs>293</Paragraphs>
  <Slides>31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Document</vt:lpstr>
      <vt:lpstr>Pengembangan  Soal HOTS</vt:lpstr>
      <vt:lpstr>PowerPoint Presentation</vt:lpstr>
      <vt:lpstr>PowerPoint Presentation</vt:lpstr>
      <vt:lpstr>PowerPoint Presentation</vt:lpstr>
      <vt:lpstr>PowerPoint Presentation</vt:lpstr>
      <vt:lpstr>Proses Kognitif Bloom (Anderson &amp; Krathwohl, 2001)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‘Difficulty’ is NOT the same as higher-order thinking.  Mengetahui arti dari kata yang jarang digunakan mungkin sulit, tetapi ini bukanlah Higher-Order Thinking kecuali melibatkan proses bernalar (seperti mencari arti dari konteks/stimulus).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Contoh Soal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Yono -</dc:creator>
  <cp:lastModifiedBy>lenovo</cp:lastModifiedBy>
  <cp:revision>107</cp:revision>
  <dcterms:created xsi:type="dcterms:W3CDTF">2016-01-05T15:44:30Z</dcterms:created>
  <dcterms:modified xsi:type="dcterms:W3CDTF">2017-02-12T09:10:38Z</dcterms:modified>
</cp:coreProperties>
</file>